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6.xml" ContentType="application/vnd.openxmlformats-officedocument.drawingml.chart+xml"/>
  <Override PartName="/ppt/notesSlides/notesSlide33.xml" ContentType="application/vnd.openxmlformats-officedocument.presentationml.notesSlide+xml"/>
  <Override PartName="/ppt/charts/chart7.xml" ContentType="application/vnd.openxmlformats-officedocument.drawingml.chart+xml"/>
  <Override PartName="/ppt/theme/themeOverride3.xml" ContentType="application/vnd.openxmlformats-officedocument.themeOverride+xml"/>
  <Override PartName="/ppt/drawings/drawing1.xml" ContentType="application/vnd.openxmlformats-officedocument.drawingml.chartshapes+xml"/>
  <Override PartName="/ppt/notesSlides/notesSlide34.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8.xml" ContentType="application/vnd.openxmlformats-officedocument.themeOverride+xml"/>
  <Override PartName="/ppt/notesSlides/notesSlide39.xml" ContentType="application/vnd.openxmlformats-officedocument.presentationml.notesSl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9.xml" ContentType="application/vnd.openxmlformats-officedocument.themeOverride+xml"/>
  <Override PartName="/ppt/notesSlides/notesSlide40.xml" ContentType="application/vnd.openxmlformats-officedocument.presentationml.notesSl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0.xml" ContentType="application/vnd.openxmlformats-officedocument.themeOverrid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1.xml" ContentType="application/vnd.openxmlformats-officedocument.themeOverr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2.xml" ContentType="application/vnd.openxmlformats-officedocument.themeOverride+xml"/>
  <Override PartName="/ppt/notesSlides/notesSlide41.xml" ContentType="application/vnd.openxmlformats-officedocument.presentationml.notesSlide+xml"/>
  <Override PartName="/ppt/charts/chart17.xml" ContentType="application/vnd.openxmlformats-officedocument.drawingml.chart+xml"/>
  <Override PartName="/ppt/theme/themeOverride13.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8.xml" ContentType="application/vnd.openxmlformats-officedocument.drawingml.chart+xml"/>
  <Override PartName="/ppt/theme/themeOverride14.xml" ContentType="application/vnd.openxmlformats-officedocument.themeOverride+xml"/>
  <Override PartName="/ppt/notesSlides/notesSlide45.xml" ContentType="application/vnd.openxmlformats-officedocument.presentationml.notesSlide+xml"/>
  <Override PartName="/ppt/charts/chart19.xml" ContentType="application/vnd.openxmlformats-officedocument.drawingml.chart+xml"/>
  <Override PartName="/ppt/theme/themeOverride15.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20.xml" ContentType="application/vnd.openxmlformats-officedocument.drawingml.chart+xml"/>
  <Override PartName="/ppt/theme/themeOverride16.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396" r:id="rId2"/>
    <p:sldMasterId id="2147484410" r:id="rId3"/>
    <p:sldMasterId id="2147484422" r:id="rId4"/>
  </p:sldMasterIdLst>
  <p:notesMasterIdLst>
    <p:notesMasterId r:id="rId62"/>
  </p:notesMasterIdLst>
  <p:handoutMasterIdLst>
    <p:handoutMasterId r:id="rId63"/>
  </p:handoutMasterIdLst>
  <p:sldIdLst>
    <p:sldId id="497" r:id="rId5"/>
    <p:sldId id="431" r:id="rId6"/>
    <p:sldId id="498" r:id="rId7"/>
    <p:sldId id="492" r:id="rId8"/>
    <p:sldId id="318" r:id="rId9"/>
    <p:sldId id="327" r:id="rId10"/>
    <p:sldId id="404" r:id="rId11"/>
    <p:sldId id="322" r:id="rId12"/>
    <p:sldId id="301" r:id="rId13"/>
    <p:sldId id="453" r:id="rId14"/>
    <p:sldId id="442" r:id="rId15"/>
    <p:sldId id="454" r:id="rId16"/>
    <p:sldId id="500" r:id="rId17"/>
    <p:sldId id="483" r:id="rId18"/>
    <p:sldId id="456" r:id="rId19"/>
    <p:sldId id="470" r:id="rId20"/>
    <p:sldId id="471" r:id="rId21"/>
    <p:sldId id="472" r:id="rId22"/>
    <p:sldId id="501" r:id="rId23"/>
    <p:sldId id="486" r:id="rId24"/>
    <p:sldId id="487" r:id="rId25"/>
    <p:sldId id="482" r:id="rId26"/>
    <p:sldId id="461" r:id="rId27"/>
    <p:sldId id="462" r:id="rId28"/>
    <p:sldId id="479" r:id="rId29"/>
    <p:sldId id="464" r:id="rId30"/>
    <p:sldId id="466" r:id="rId31"/>
    <p:sldId id="465" r:id="rId32"/>
    <p:sldId id="478" r:id="rId33"/>
    <p:sldId id="468" r:id="rId34"/>
    <p:sldId id="477" r:id="rId35"/>
    <p:sldId id="292" r:id="rId36"/>
    <p:sldId id="288" r:id="rId37"/>
    <p:sldId id="399" r:id="rId38"/>
    <p:sldId id="293" r:id="rId39"/>
    <p:sldId id="484" r:id="rId40"/>
    <p:sldId id="499" r:id="rId41"/>
    <p:sldId id="447" r:id="rId42"/>
    <p:sldId id="488" r:id="rId43"/>
    <p:sldId id="452" r:id="rId44"/>
    <p:sldId id="425" r:id="rId45"/>
    <p:sldId id="496" r:id="rId46"/>
    <p:sldId id="420" r:id="rId47"/>
    <p:sldId id="357" r:id="rId48"/>
    <p:sldId id="481" r:id="rId49"/>
    <p:sldId id="489" r:id="rId50"/>
    <p:sldId id="340" r:id="rId51"/>
    <p:sldId id="343" r:id="rId52"/>
    <p:sldId id="422" r:id="rId53"/>
    <p:sldId id="423" r:id="rId54"/>
    <p:sldId id="493" r:id="rId55"/>
    <p:sldId id="450" r:id="rId56"/>
    <p:sldId id="494" r:id="rId57"/>
    <p:sldId id="424" r:id="rId58"/>
    <p:sldId id="495" r:id="rId59"/>
    <p:sldId id="432" r:id="rId60"/>
    <p:sldId id="279" r:id="rId61"/>
  </p:sldIdLst>
  <p:sldSz cx="9144000" cy="6858000" type="screen4x3"/>
  <p:notesSz cx="7315200" cy="96012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2" pos="68" userDrawn="1">
          <p15:clr>
            <a:srgbClr val="A4A3A4"/>
          </p15:clr>
        </p15:guide>
        <p15:guide id="3" orient="horz" pos="40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A5A5"/>
    <a:srgbClr val="595959"/>
    <a:srgbClr val="30517B"/>
    <a:srgbClr val="5E9CD3"/>
    <a:srgbClr val="3B6F9D"/>
    <a:srgbClr val="5B9BD5"/>
    <a:srgbClr val="4F81BD"/>
    <a:srgbClr val="7297C4"/>
    <a:srgbClr val="ED7D31"/>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791" autoAdjust="0"/>
    <p:restoredTop sz="95732" autoAdjust="0"/>
  </p:normalViewPr>
  <p:slideViewPr>
    <p:cSldViewPr showGuides="1">
      <p:cViewPr varScale="1">
        <p:scale>
          <a:sx n="39" d="100"/>
          <a:sy n="39" d="100"/>
        </p:scale>
        <p:origin x="840" y="24"/>
      </p:cViewPr>
      <p:guideLst>
        <p:guide pos="68"/>
        <p:guide orient="horz" pos="4020"/>
      </p:guideLst>
    </p:cSldViewPr>
  </p:slideViewPr>
  <p:outlineViewPr>
    <p:cViewPr>
      <p:scale>
        <a:sx n="33" d="100"/>
        <a:sy n="33" d="100"/>
      </p:scale>
      <p:origin x="0" y="0"/>
    </p:cViewPr>
  </p:outlineViewPr>
  <p:notesTextViewPr>
    <p:cViewPr>
      <p:scale>
        <a:sx n="3" d="2"/>
        <a:sy n="3" d="2"/>
      </p:scale>
      <p:origin x="0" y="0"/>
    </p:cViewPr>
  </p:notesTextViewPr>
  <p:sorterViewPr>
    <p:cViewPr>
      <p:scale>
        <a:sx n="160" d="100"/>
        <a:sy n="160" d="100"/>
      </p:scale>
      <p:origin x="0" y="-19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embeddings/oleObject4.bin"/></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embeddings/oleObject5.bin"/></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embeddings/oleObject6.bin"/></Relationships>
</file>

<file path=ppt/charts/_rels/chart17.xml.rels><?xml version="1.0" encoding="UTF-8" standalone="yes"?>
<Relationships xmlns="http://schemas.openxmlformats.org/package/2006/relationships"><Relationship Id="rId2" Type="http://schemas.openxmlformats.org/officeDocument/2006/relationships/oleObject" Target="../embeddings/oleObject7.bin"/><Relationship Id="rId1" Type="http://schemas.openxmlformats.org/officeDocument/2006/relationships/themeOverride" Target="../theme/themeOverride13.xml"/></Relationships>
</file>

<file path=ppt/charts/_rels/chart18.xml.rels><?xml version="1.0" encoding="UTF-8" standalone="yes"?>
<Relationships xmlns="http://schemas.openxmlformats.org/package/2006/relationships"><Relationship Id="rId2" Type="http://schemas.openxmlformats.org/officeDocument/2006/relationships/oleObject" Target="../embeddings/oleObject8.bin"/><Relationship Id="rId1" Type="http://schemas.openxmlformats.org/officeDocument/2006/relationships/themeOverride" Target="../theme/themeOverride14.xml"/></Relationships>
</file>

<file path=ppt/charts/_rels/chart19.xml.rels><?xml version="1.0" encoding="UTF-8" standalone="yes"?>
<Relationships xmlns="http://schemas.openxmlformats.org/package/2006/relationships"><Relationship Id="rId2" Type="http://schemas.openxmlformats.org/officeDocument/2006/relationships/oleObject" Target="file:///C:\Users\sjooste\Desktop\SABSSM\SABSSM%20V\Report\tables\Figures%20in%20SABSSM%20V%20report.xlsx" TargetMode="External"/><Relationship Id="rId1" Type="http://schemas.openxmlformats.org/officeDocument/2006/relationships/themeOverride" Target="../theme/themeOverrid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1.bin"/></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2.bin"/><Relationship Id="rId1" Type="http://schemas.openxmlformats.org/officeDocument/2006/relationships/themeOverride" Target="../theme/themeOverride3.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2012</c:v>
                </c:pt>
              </c:strCache>
            </c:strRef>
          </c:tx>
          <c:spPr>
            <a:solidFill>
              <a:srgbClr val="4F81BD"/>
            </a:solidFill>
            <a:ln>
              <a:solidFill>
                <a:schemeClr val="tx1"/>
              </a:solidFill>
            </a:ln>
            <a:effectLst/>
          </c:spPr>
          <c:invertIfNegative val="0"/>
          <c:dLbls>
            <c:dLbl>
              <c:idx val="0"/>
              <c:layout>
                <c:manualLayout>
                  <c:x val="-6.2893081761006293E-3"/>
                  <c:y val="-7.856891450504566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6F3-4407-9C8A-435CEF3236D4}"/>
                </c:ext>
              </c:extLst>
            </c:dLbl>
            <c:dLbl>
              <c:idx val="1"/>
              <c:layout>
                <c:manualLayout>
                  <c:x val="-6.2893081761006293E-3"/>
                  <c:y val="-4.77025552352063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6F3-4407-9C8A-435CEF3236D4}"/>
                </c:ext>
              </c:extLst>
            </c:dLbl>
            <c:dLbl>
              <c:idx val="2"/>
              <c:layout>
                <c:manualLayout>
                  <c:x val="-9.433962264150943E-3"/>
                  <c:y val="-5.331462055699527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6F3-4407-9C8A-435CEF3236D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Sheet1!$G$2:$G$4</c:f>
                <c:numCache>
                  <c:formatCode>General</c:formatCode>
                  <c:ptCount val="3"/>
                  <c:pt idx="0">
                    <c:v>0.14000000000000012</c:v>
                  </c:pt>
                  <c:pt idx="1">
                    <c:v>7.999999999999996E-2</c:v>
                  </c:pt>
                  <c:pt idx="2">
                    <c:v>9.9999999999999978E-2</c:v>
                  </c:pt>
                </c:numCache>
              </c:numRef>
            </c:plus>
            <c:minus>
              <c:numRef>
                <c:f>Sheet1!$H$2:$H$4</c:f>
                <c:numCache>
                  <c:formatCode>General</c:formatCode>
                  <c:ptCount val="3"/>
                  <c:pt idx="0">
                    <c:v>0.1399999999999999</c:v>
                  </c:pt>
                  <c:pt idx="1">
                    <c:v>8.0000000000000071E-2</c:v>
                  </c:pt>
                  <c:pt idx="2">
                    <c:v>9.9999999999999978E-2</c:v>
                  </c:pt>
                </c:numCache>
              </c:numRef>
            </c:minus>
            <c:spPr>
              <a:noFill/>
              <a:ln w="9525" cap="flat" cmpd="sng" algn="ctr">
                <a:solidFill>
                  <a:schemeClr val="tx1">
                    <a:lumMod val="65000"/>
                    <a:lumOff val="35000"/>
                  </a:schemeClr>
                </a:solidFill>
                <a:round/>
              </a:ln>
              <a:effectLst/>
            </c:spPr>
          </c:errBars>
          <c:cat>
            <c:strRef>
              <c:f>Sheet1!$A$2:$A$4</c:f>
              <c:strCache>
                <c:ptCount val="3"/>
                <c:pt idx="0">
                  <c:v>Females</c:v>
                </c:pt>
                <c:pt idx="1">
                  <c:v>Males</c:v>
                </c:pt>
                <c:pt idx="2">
                  <c:v>Total</c:v>
                </c:pt>
              </c:strCache>
            </c:strRef>
          </c:cat>
          <c:val>
            <c:numRef>
              <c:f>Sheet1!$B$2:$B$4</c:f>
              <c:numCache>
                <c:formatCode>General</c:formatCode>
                <c:ptCount val="3"/>
                <c:pt idx="0">
                  <c:v>1.1599999999999999</c:v>
                </c:pt>
                <c:pt idx="1">
                  <c:v>0.56000000000000005</c:v>
                </c:pt>
                <c:pt idx="2">
                  <c:v>0.85</c:v>
                </c:pt>
              </c:numCache>
            </c:numRef>
          </c:val>
          <c:extLst>
            <c:ext xmlns:c16="http://schemas.microsoft.com/office/drawing/2014/chart" uri="{C3380CC4-5D6E-409C-BE32-E72D297353CC}">
              <c16:uniqueId val="{00000003-F6F3-4407-9C8A-435CEF3236D4}"/>
            </c:ext>
          </c:extLst>
        </c:ser>
        <c:ser>
          <c:idx val="1"/>
          <c:order val="1"/>
          <c:tx>
            <c:strRef>
              <c:f>Sheet1!$C$1</c:f>
              <c:strCache>
                <c:ptCount val="1"/>
                <c:pt idx="0">
                  <c:v>2017</c:v>
                </c:pt>
              </c:strCache>
            </c:strRef>
          </c:tx>
          <c:spPr>
            <a:solidFill>
              <a:srgbClr val="C00000"/>
            </a:solidFill>
            <a:ln>
              <a:solidFill>
                <a:schemeClr val="tx1"/>
              </a:solidFill>
            </a:ln>
            <a:effectLst/>
          </c:spPr>
          <c:invertIfNegative val="0"/>
          <c:dLbls>
            <c:dLbl>
              <c:idx val="0"/>
              <c:layout>
                <c:manualLayout>
                  <c:x val="4.2976939203354297E-2"/>
                  <c:y val="-4.863790303764473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6F3-4407-9C8A-435CEF3236D4}"/>
                </c:ext>
              </c:extLst>
            </c:dLbl>
            <c:dLbl>
              <c:idx val="1"/>
              <c:layout>
                <c:manualLayout>
                  <c:x val="1.2578616352201142E-2"/>
                  <c:y val="-2.806032660894488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6F3-4407-9C8A-435CEF3236D4}"/>
                </c:ext>
              </c:extLst>
            </c:dLbl>
            <c:dLbl>
              <c:idx val="2"/>
              <c:layout>
                <c:manualLayout>
                  <c:x val="2.3060796645702306E-2"/>
                  <c:y val="-6.547410024298336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6F3-4407-9C8A-435CEF3236D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Sheet1!$G$7:$G$9</c:f>
                <c:numCache>
                  <c:formatCode>General</c:formatCode>
                  <c:ptCount val="3"/>
                  <c:pt idx="0">
                    <c:v>3.0000000000000027E-2</c:v>
                  </c:pt>
                  <c:pt idx="1">
                    <c:v>4.9999999999999989E-2</c:v>
                  </c:pt>
                  <c:pt idx="2">
                    <c:v>0.10999999999999999</c:v>
                  </c:pt>
                </c:numCache>
              </c:numRef>
            </c:plus>
            <c:minus>
              <c:numRef>
                <c:f>Sheet1!$H$7:$H$9</c:f>
                <c:numCache>
                  <c:formatCode>General</c:formatCode>
                  <c:ptCount val="3"/>
                  <c:pt idx="0">
                    <c:v>9.0000000000000024E-2</c:v>
                  </c:pt>
                  <c:pt idx="1">
                    <c:v>7.0000000000000007E-2</c:v>
                  </c:pt>
                  <c:pt idx="2">
                    <c:v>4.9999999999999989E-2</c:v>
                  </c:pt>
                </c:numCache>
              </c:numRef>
            </c:minus>
            <c:spPr>
              <a:noFill/>
              <a:ln w="9525" cap="flat" cmpd="sng" algn="ctr">
                <a:solidFill>
                  <a:schemeClr val="tx1">
                    <a:lumMod val="65000"/>
                    <a:lumOff val="35000"/>
                  </a:schemeClr>
                </a:solidFill>
                <a:round/>
              </a:ln>
              <a:effectLst/>
            </c:spPr>
          </c:errBars>
          <c:cat>
            <c:strRef>
              <c:f>Sheet1!$A$2:$A$4</c:f>
              <c:strCache>
                <c:ptCount val="3"/>
                <c:pt idx="0">
                  <c:v>Females</c:v>
                </c:pt>
                <c:pt idx="1">
                  <c:v>Males</c:v>
                </c:pt>
                <c:pt idx="2">
                  <c:v>Total</c:v>
                </c:pt>
              </c:strCache>
            </c:strRef>
          </c:cat>
          <c:val>
            <c:numRef>
              <c:f>Sheet1!$C$2:$C$4</c:f>
              <c:numCache>
                <c:formatCode>General</c:formatCode>
                <c:ptCount val="3"/>
                <c:pt idx="0">
                  <c:v>0.51</c:v>
                </c:pt>
                <c:pt idx="1">
                  <c:v>0.46</c:v>
                </c:pt>
                <c:pt idx="2">
                  <c:v>0.48</c:v>
                </c:pt>
              </c:numCache>
            </c:numRef>
          </c:val>
          <c:extLst>
            <c:ext xmlns:c16="http://schemas.microsoft.com/office/drawing/2014/chart" uri="{C3380CC4-5D6E-409C-BE32-E72D297353CC}">
              <c16:uniqueId val="{00000007-F6F3-4407-9C8A-435CEF3236D4}"/>
            </c:ext>
          </c:extLst>
        </c:ser>
        <c:dLbls>
          <c:showLegendKey val="0"/>
          <c:showVal val="0"/>
          <c:showCatName val="0"/>
          <c:showSerName val="0"/>
          <c:showPercent val="0"/>
          <c:showBubbleSize val="0"/>
        </c:dLbls>
        <c:gapWidth val="150"/>
        <c:axId val="467023584"/>
        <c:axId val="467027848"/>
      </c:barChart>
      <c:catAx>
        <c:axId val="4670235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67027848"/>
        <c:crosses val="autoZero"/>
        <c:auto val="1"/>
        <c:lblAlgn val="ctr"/>
        <c:lblOffset val="100"/>
        <c:noMultiLvlLbl val="0"/>
      </c:catAx>
      <c:valAx>
        <c:axId val="467027848"/>
        <c:scaling>
          <c:orientation val="minMax"/>
          <c:max val="2.5"/>
        </c:scaling>
        <c:delete val="0"/>
        <c:axPos val="l"/>
        <c:majorGridlines>
          <c:spPr>
            <a:ln w="9525" cap="flat" cmpd="sng" algn="ctr">
              <a:no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rgbClr val="000000">
                        <a:lumMod val="65000"/>
                        <a:lumOff val="35000"/>
                      </a:srgbClr>
                    </a:solidFill>
                    <a:latin typeface="+mn-lt"/>
                    <a:ea typeface="+mn-ea"/>
                    <a:cs typeface="+mn-cs"/>
                  </a:defRPr>
                </a:pPr>
                <a:r>
                  <a:rPr lang="en-US" sz="1600" b="1" i="0" baseline="0" dirty="0" smtClean="0">
                    <a:effectLst/>
                  </a:rPr>
                  <a:t>HIV Incidence (%)</a:t>
                </a:r>
                <a:endParaRPr lang="en-ZA" sz="1600" dirty="0" smtClean="0">
                  <a:effectLst/>
                </a:endParaRP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rgbClr val="000000">
                      <a:lumMod val="65000"/>
                      <a:lumOff val="35000"/>
                    </a:srgbClr>
                  </a:solidFill>
                  <a:latin typeface="+mn-lt"/>
                  <a:ea typeface="+mn-ea"/>
                  <a:cs typeface="+mn-cs"/>
                </a:defRPr>
              </a:pPr>
              <a:endParaRPr lang="en-US"/>
            </a:p>
          </c:txPr>
        </c:title>
        <c:numFmt formatCode="#,##0.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67023584"/>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289986690020861"/>
          <c:y val="9.311170465470954E-2"/>
          <c:w val="0.73710013309979139"/>
          <c:h val="0.75878600200726831"/>
        </c:manualLayout>
      </c:layout>
      <c:barChart>
        <c:barDir val="col"/>
        <c:grouping val="clustered"/>
        <c:varyColors val="0"/>
        <c:ser>
          <c:idx val="0"/>
          <c:order val="0"/>
          <c:tx>
            <c:strRef>
              <c:f>'FigureXII_CondomSexAge2002-2017'!$F$2</c:f>
              <c:strCache>
                <c:ptCount val="1"/>
                <c:pt idx="0">
                  <c:v>2002</c:v>
                </c:pt>
              </c:strCache>
            </c:strRef>
          </c:tx>
          <c:spPr>
            <a:solidFill>
              <a:srgbClr val="70AD47"/>
            </a:solidFill>
            <a:ln w="3175">
              <a:solidFill>
                <a:srgbClr val="000000"/>
              </a:solidFill>
            </a:ln>
            <a:effectLst/>
          </c:spPr>
          <c:invertIfNegative val="0"/>
          <c:dLbls>
            <c:dLbl>
              <c:idx val="0"/>
              <c:layout>
                <c:manualLayout>
                  <c:x val="-1.0478847579798762E-2"/>
                  <c:y val="-2.67744236599276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EE2-41B2-80C2-D5E13132DF60}"/>
                </c:ext>
              </c:extLst>
            </c:dLbl>
            <c:dLbl>
              <c:idx val="1"/>
              <c:layout>
                <c:manualLayout>
                  <c:x val="-1.3971796773065016E-2"/>
                  <c:y val="-2.67744236599276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EE2-41B2-80C2-D5E13132DF60}"/>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'FigureXII_CondomSexAge2002-2017'!$F$13</c:f>
                <c:numCache>
                  <c:formatCode>General</c:formatCode>
                  <c:ptCount val="1"/>
                  <c:pt idx="0">
                    <c:v>4</c:v>
                  </c:pt>
                </c:numCache>
              </c:numRef>
            </c:plus>
            <c:minus>
              <c:numRef>
                <c:f>'FigureXII_CondomSexAge2002-2017'!$G$13</c:f>
                <c:numCache>
                  <c:formatCode>General</c:formatCode>
                  <c:ptCount val="1"/>
                  <c:pt idx="0">
                    <c:v>4</c:v>
                  </c:pt>
                </c:numCache>
              </c:numRef>
            </c:minus>
            <c:spPr>
              <a:noFill/>
              <a:ln w="9525" cap="flat" cmpd="sng" algn="ctr">
                <a:solidFill>
                  <a:schemeClr val="tx1">
                    <a:lumMod val="65000"/>
                    <a:lumOff val="35000"/>
                  </a:schemeClr>
                </a:solidFill>
                <a:round/>
              </a:ln>
              <a:effectLst/>
            </c:spPr>
          </c:errBars>
          <c:cat>
            <c:multiLvlStrRef>
              <c:f>'FigureXII_CondomSexAge2002-2017'!$D$3:$E$4</c:f>
              <c:multiLvlStrCache>
                <c:ptCount val="2"/>
                <c:lvl>
                  <c:pt idx="0">
                    <c:v>Females</c:v>
                  </c:pt>
                  <c:pt idx="1">
                    <c:v>Males</c:v>
                  </c:pt>
                </c:lvl>
                <c:lvl>
                  <c:pt idx="0">
                    <c:v>15-24 years old</c:v>
                  </c:pt>
                </c:lvl>
              </c:multiLvlStrCache>
            </c:multiLvlStrRef>
          </c:cat>
          <c:val>
            <c:numRef>
              <c:f>'FigureXII_CondomSexAge2002-2017'!$F$3:$F$4</c:f>
              <c:numCache>
                <c:formatCode>General</c:formatCode>
                <c:ptCount val="2"/>
                <c:pt idx="0">
                  <c:v>46.1</c:v>
                </c:pt>
                <c:pt idx="1">
                  <c:v>57.1</c:v>
                </c:pt>
              </c:numCache>
            </c:numRef>
          </c:val>
          <c:extLst>
            <c:ext xmlns:c16="http://schemas.microsoft.com/office/drawing/2014/chart" uri="{C3380CC4-5D6E-409C-BE32-E72D297353CC}">
              <c16:uniqueId val="{00000002-DEE2-41B2-80C2-D5E13132DF60}"/>
            </c:ext>
          </c:extLst>
        </c:ser>
        <c:ser>
          <c:idx val="1"/>
          <c:order val="1"/>
          <c:tx>
            <c:strRef>
              <c:f>'FigureXII_CondomSexAge2002-2017'!$G$2</c:f>
              <c:strCache>
                <c:ptCount val="1"/>
                <c:pt idx="0">
                  <c:v>2005</c:v>
                </c:pt>
              </c:strCache>
            </c:strRef>
          </c:tx>
          <c:spPr>
            <a:solidFill>
              <a:srgbClr val="A5A5A5"/>
            </a:solidFill>
            <a:ln w="3175">
              <a:solidFill>
                <a:srgbClr val="000000"/>
              </a:solidFill>
            </a:ln>
            <a:effectLst/>
          </c:spPr>
          <c:invertIfNegative val="0"/>
          <c:dLbls>
            <c:dLbl>
              <c:idx val="0"/>
              <c:layout>
                <c:manualLayout>
                  <c:x val="-1.7464745966331269E-2"/>
                  <c:y val="-1.217019257269438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EE2-41B2-80C2-D5E13132DF60}"/>
                </c:ext>
              </c:extLst>
            </c:dLbl>
            <c:dLbl>
              <c:idx val="1"/>
              <c:layout>
                <c:manualLayout>
                  <c:x val="-2.0957695159597525E-2"/>
                  <c:y val="-2.434038514538876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EE2-41B2-80C2-D5E13132DF60}"/>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'FigureXII_CondomSexAge2002-2017'!$K$13</c:f>
                <c:numCache>
                  <c:formatCode>General</c:formatCode>
                  <c:ptCount val="1"/>
                  <c:pt idx="0">
                    <c:v>4.0999999999999943</c:v>
                  </c:pt>
                </c:numCache>
              </c:numRef>
            </c:plus>
            <c:minus>
              <c:numRef>
                <c:f>'FigureXII_CondomSexAge2002-2017'!$L$13</c:f>
                <c:numCache>
                  <c:formatCode>General</c:formatCode>
                  <c:ptCount val="1"/>
                  <c:pt idx="0">
                    <c:v>4.1000000000000014</c:v>
                  </c:pt>
                </c:numCache>
              </c:numRef>
            </c:minus>
            <c:spPr>
              <a:noFill/>
              <a:ln w="9525" cap="flat" cmpd="sng" algn="ctr">
                <a:solidFill>
                  <a:schemeClr val="tx1">
                    <a:lumMod val="65000"/>
                    <a:lumOff val="35000"/>
                  </a:schemeClr>
                </a:solidFill>
                <a:round/>
              </a:ln>
              <a:effectLst/>
            </c:spPr>
          </c:errBars>
          <c:cat>
            <c:multiLvlStrRef>
              <c:f>'FigureXII_CondomSexAge2002-2017'!$D$3:$E$4</c:f>
              <c:multiLvlStrCache>
                <c:ptCount val="2"/>
                <c:lvl>
                  <c:pt idx="0">
                    <c:v>Females</c:v>
                  </c:pt>
                  <c:pt idx="1">
                    <c:v>Males</c:v>
                  </c:pt>
                </c:lvl>
                <c:lvl>
                  <c:pt idx="0">
                    <c:v>15-24 years old</c:v>
                  </c:pt>
                </c:lvl>
              </c:multiLvlStrCache>
            </c:multiLvlStrRef>
          </c:cat>
          <c:val>
            <c:numRef>
              <c:f>'FigureXII_CondomSexAge2002-2017'!$G$3:$G$4</c:f>
              <c:numCache>
                <c:formatCode>General</c:formatCode>
                <c:ptCount val="2"/>
                <c:pt idx="0">
                  <c:v>55.7</c:v>
                </c:pt>
                <c:pt idx="1">
                  <c:v>72.8</c:v>
                </c:pt>
              </c:numCache>
            </c:numRef>
          </c:val>
          <c:extLst>
            <c:ext xmlns:c16="http://schemas.microsoft.com/office/drawing/2014/chart" uri="{C3380CC4-5D6E-409C-BE32-E72D297353CC}">
              <c16:uniqueId val="{00000005-DEE2-41B2-80C2-D5E13132DF60}"/>
            </c:ext>
          </c:extLst>
        </c:ser>
        <c:ser>
          <c:idx val="2"/>
          <c:order val="2"/>
          <c:tx>
            <c:strRef>
              <c:f>'FigureXII_CondomSexAge2002-2017'!$H$2</c:f>
              <c:strCache>
                <c:ptCount val="1"/>
                <c:pt idx="0">
                  <c:v>2008</c:v>
                </c:pt>
              </c:strCache>
            </c:strRef>
          </c:tx>
          <c:spPr>
            <a:solidFill>
              <a:srgbClr val="FFC000"/>
            </a:solidFill>
            <a:ln w="3175">
              <a:solidFill>
                <a:srgbClr val="000000"/>
              </a:solidFill>
            </a:ln>
            <a:effectLst/>
          </c:spPr>
          <c:invertIfNegative val="0"/>
          <c:dLbls>
            <c:dLbl>
              <c:idx val="0"/>
              <c:layout>
                <c:manualLayout>
                  <c:x val="-3.4929491932662541E-3"/>
                  <c:y val="-1.703826960177217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EE2-41B2-80C2-D5E13132DF60}"/>
                </c:ext>
              </c:extLst>
            </c:dLbl>
            <c:dLbl>
              <c:idx val="1"/>
              <c:layout>
                <c:manualLayout>
                  <c:x val="-3.4929491932662541E-3"/>
                  <c:y val="-1.703826960177215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EE2-41B2-80C2-D5E13132DF60}"/>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'FigureXII_CondomSexAge2002-2017'!$Q$13</c:f>
                <c:numCache>
                  <c:formatCode>General</c:formatCode>
                  <c:ptCount val="1"/>
                  <c:pt idx="0">
                    <c:v>3.7999999999999972</c:v>
                  </c:pt>
                </c:numCache>
              </c:numRef>
            </c:plus>
            <c:minus>
              <c:numRef>
                <c:f>'FigureXII_CondomSexAge2002-2017'!$R$13</c:f>
                <c:numCache>
                  <c:formatCode>General</c:formatCode>
                  <c:ptCount val="1"/>
                  <c:pt idx="0">
                    <c:v>3.8999999999999986</c:v>
                  </c:pt>
                </c:numCache>
              </c:numRef>
            </c:minus>
            <c:spPr>
              <a:noFill/>
              <a:ln w="9525" cap="flat" cmpd="sng" algn="ctr">
                <a:solidFill>
                  <a:schemeClr val="tx1">
                    <a:lumMod val="65000"/>
                    <a:lumOff val="35000"/>
                  </a:schemeClr>
                </a:solidFill>
                <a:round/>
              </a:ln>
              <a:effectLst/>
            </c:spPr>
          </c:errBars>
          <c:cat>
            <c:multiLvlStrRef>
              <c:f>'FigureXII_CondomSexAge2002-2017'!$D$3:$E$4</c:f>
              <c:multiLvlStrCache>
                <c:ptCount val="2"/>
                <c:lvl>
                  <c:pt idx="0">
                    <c:v>Females</c:v>
                  </c:pt>
                  <c:pt idx="1">
                    <c:v>Males</c:v>
                  </c:pt>
                </c:lvl>
                <c:lvl>
                  <c:pt idx="0">
                    <c:v>15-24 years old</c:v>
                  </c:pt>
                </c:lvl>
              </c:multiLvlStrCache>
            </c:multiLvlStrRef>
          </c:cat>
          <c:val>
            <c:numRef>
              <c:f>'FigureXII_CondomSexAge2002-2017'!$H$3:$H$4</c:f>
              <c:numCache>
                <c:formatCode>General</c:formatCode>
                <c:ptCount val="2"/>
                <c:pt idx="0">
                  <c:v>66.5</c:v>
                </c:pt>
                <c:pt idx="1">
                  <c:v>85.2</c:v>
                </c:pt>
              </c:numCache>
            </c:numRef>
          </c:val>
          <c:extLst>
            <c:ext xmlns:c16="http://schemas.microsoft.com/office/drawing/2014/chart" uri="{C3380CC4-5D6E-409C-BE32-E72D297353CC}">
              <c16:uniqueId val="{00000008-DEE2-41B2-80C2-D5E13132DF60}"/>
            </c:ext>
          </c:extLst>
        </c:ser>
        <c:ser>
          <c:idx val="3"/>
          <c:order val="3"/>
          <c:tx>
            <c:strRef>
              <c:f>'FigureXII_CondomSexAge2002-2017'!$I$2</c:f>
              <c:strCache>
                <c:ptCount val="1"/>
                <c:pt idx="0">
                  <c:v>2012</c:v>
                </c:pt>
              </c:strCache>
            </c:strRef>
          </c:tx>
          <c:spPr>
            <a:solidFill>
              <a:srgbClr val="4F81BD"/>
            </a:solidFill>
            <a:ln w="3175">
              <a:solidFill>
                <a:srgbClr val="000000"/>
              </a:solidFill>
            </a:ln>
            <a:effectLst/>
          </c:spPr>
          <c:invertIfNegative val="0"/>
          <c:dLbls>
            <c:dLbl>
              <c:idx val="0"/>
              <c:layout>
                <c:manualLayout>
                  <c:x val="1.0478847579798698E-2"/>
                  <c:y val="-1.703826960177208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EE2-41B2-80C2-D5E13132DF60}"/>
                </c:ext>
              </c:extLst>
            </c:dLbl>
            <c:dLbl>
              <c:idx val="1"/>
              <c:layout>
                <c:manualLayout>
                  <c:x val="5.2395613075841554E-3"/>
                  <c:y val="-2.4393474016926341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12511744010279721"/>
                      <c:h val="4.8899833757086023E-2"/>
                    </c:manualLayout>
                  </c15:layout>
                </c:ext>
                <c:ext xmlns:c16="http://schemas.microsoft.com/office/drawing/2014/chart" uri="{C3380CC4-5D6E-409C-BE32-E72D297353CC}">
                  <c16:uniqueId val="{0000000A-DEE2-41B2-80C2-D5E13132DF60}"/>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'FigureXII_CondomSexAge2002-2017'!$W$13</c:f>
                <c:numCache>
                  <c:formatCode>General</c:formatCode>
                  <c:ptCount val="1"/>
                  <c:pt idx="0">
                    <c:v>4.1000000000000014</c:v>
                  </c:pt>
                </c:numCache>
              </c:numRef>
            </c:plus>
            <c:minus>
              <c:numRef>
                <c:f>'FigureXII_CondomSexAge2002-2017'!$X$13</c:f>
                <c:numCache>
                  <c:formatCode>General</c:formatCode>
                  <c:ptCount val="1"/>
                  <c:pt idx="0">
                    <c:v>4</c:v>
                  </c:pt>
                </c:numCache>
              </c:numRef>
            </c:minus>
            <c:spPr>
              <a:noFill/>
              <a:ln w="9525" cap="flat" cmpd="sng" algn="ctr">
                <a:solidFill>
                  <a:schemeClr val="tx1">
                    <a:lumMod val="65000"/>
                    <a:lumOff val="35000"/>
                  </a:schemeClr>
                </a:solidFill>
                <a:round/>
              </a:ln>
              <a:effectLst/>
            </c:spPr>
          </c:errBars>
          <c:cat>
            <c:multiLvlStrRef>
              <c:f>'FigureXII_CondomSexAge2002-2017'!$D$3:$E$4</c:f>
              <c:multiLvlStrCache>
                <c:ptCount val="2"/>
                <c:lvl>
                  <c:pt idx="0">
                    <c:v>Females</c:v>
                  </c:pt>
                  <c:pt idx="1">
                    <c:v>Males</c:v>
                  </c:pt>
                </c:lvl>
                <c:lvl>
                  <c:pt idx="0">
                    <c:v>15-24 years old</c:v>
                  </c:pt>
                </c:lvl>
              </c:multiLvlStrCache>
            </c:multiLvlStrRef>
          </c:cat>
          <c:val>
            <c:numRef>
              <c:f>'FigureXII_CondomSexAge2002-2017'!$I$3:$I$4</c:f>
              <c:numCache>
                <c:formatCode>General</c:formatCode>
                <c:ptCount val="2"/>
                <c:pt idx="0">
                  <c:v>49.8</c:v>
                </c:pt>
                <c:pt idx="1">
                  <c:v>67.5</c:v>
                </c:pt>
              </c:numCache>
            </c:numRef>
          </c:val>
          <c:extLst>
            <c:ext xmlns:c16="http://schemas.microsoft.com/office/drawing/2014/chart" uri="{C3380CC4-5D6E-409C-BE32-E72D297353CC}">
              <c16:uniqueId val="{0000000B-DEE2-41B2-80C2-D5E13132DF60}"/>
            </c:ext>
          </c:extLst>
        </c:ser>
        <c:ser>
          <c:idx val="4"/>
          <c:order val="4"/>
          <c:tx>
            <c:strRef>
              <c:f>'FigureXII_CondomSexAge2002-2017'!$J$2</c:f>
              <c:strCache>
                <c:ptCount val="1"/>
                <c:pt idx="0">
                  <c:v>2017</c:v>
                </c:pt>
              </c:strCache>
            </c:strRef>
          </c:tx>
          <c:spPr>
            <a:solidFill>
              <a:schemeClr val="accent5"/>
            </a:solidFill>
            <a:ln w="3175">
              <a:solidFill>
                <a:srgbClr val="000000"/>
              </a:solidFill>
            </a:ln>
            <a:effectLst/>
          </c:spPr>
          <c:invertIfNegative val="0"/>
          <c:dPt>
            <c:idx val="0"/>
            <c:invertIfNegative val="0"/>
            <c:bubble3D val="0"/>
            <c:spPr>
              <a:solidFill>
                <a:srgbClr val="C0504D"/>
              </a:solidFill>
              <a:ln w="3175">
                <a:solidFill>
                  <a:srgbClr val="000000"/>
                </a:solidFill>
              </a:ln>
              <a:effectLst/>
            </c:spPr>
            <c:extLst>
              <c:ext xmlns:c16="http://schemas.microsoft.com/office/drawing/2014/chart" uri="{C3380CC4-5D6E-409C-BE32-E72D297353CC}">
                <c16:uniqueId val="{0000000D-DEE2-41B2-80C2-D5E13132DF60}"/>
              </c:ext>
            </c:extLst>
          </c:dPt>
          <c:dPt>
            <c:idx val="1"/>
            <c:invertIfNegative val="0"/>
            <c:bubble3D val="0"/>
            <c:spPr>
              <a:solidFill>
                <a:srgbClr val="C0504D"/>
              </a:solidFill>
              <a:ln w="3175">
                <a:solidFill>
                  <a:srgbClr val="000000"/>
                </a:solidFill>
              </a:ln>
              <a:effectLst/>
            </c:spPr>
            <c:extLst>
              <c:ext xmlns:c16="http://schemas.microsoft.com/office/drawing/2014/chart" uri="{C3380CC4-5D6E-409C-BE32-E72D297353CC}">
                <c16:uniqueId val="{0000000F-DEE2-41B2-80C2-D5E13132DF60}"/>
              </c:ext>
            </c:extLst>
          </c:dPt>
          <c:dLbls>
            <c:dLbl>
              <c:idx val="0"/>
              <c:layout>
                <c:manualLayout>
                  <c:x val="-8.7323729831656986E-3"/>
                  <c:y val="-5.3412292009492365E-2"/>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14607513526239474"/>
                      <c:h val="5.3600329691808085E-2"/>
                    </c:manualLayout>
                  </c15:layout>
                </c:ext>
                <c:ext xmlns:c16="http://schemas.microsoft.com/office/drawing/2014/chart" uri="{C3380CC4-5D6E-409C-BE32-E72D297353CC}">
                  <c16:uniqueId val="{0000000D-DEE2-41B2-80C2-D5E13132DF60}"/>
                </c:ext>
              </c:extLst>
            </c:dLbl>
            <c:dLbl>
              <c:idx val="1"/>
              <c:layout>
                <c:manualLayout>
                  <c:x val="-5.5873435323782637E-3"/>
                  <c:y val="-6.314087563289796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EE2-41B2-80C2-D5E13132DF60}"/>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'FigureXII_CondomSexAge2002-2017'!$AC$13</c:f>
                <c:numCache>
                  <c:formatCode>General</c:formatCode>
                  <c:ptCount val="1"/>
                  <c:pt idx="0">
                    <c:v>3.4000000000000057</c:v>
                  </c:pt>
                </c:numCache>
              </c:numRef>
            </c:plus>
            <c:minus>
              <c:numRef>
                <c:f>'FigureXII_CondomSexAge2002-2017'!$AD$13</c:f>
                <c:numCache>
                  <c:formatCode>General</c:formatCode>
                  <c:ptCount val="1"/>
                  <c:pt idx="0">
                    <c:v>3.3999999999999986</c:v>
                  </c:pt>
                </c:numCache>
              </c:numRef>
            </c:minus>
            <c:spPr>
              <a:noFill/>
              <a:ln w="9525" cap="flat" cmpd="sng" algn="ctr">
                <a:solidFill>
                  <a:schemeClr val="tx1">
                    <a:lumMod val="65000"/>
                    <a:lumOff val="35000"/>
                  </a:schemeClr>
                </a:solidFill>
                <a:round/>
              </a:ln>
              <a:effectLst/>
            </c:spPr>
          </c:errBars>
          <c:cat>
            <c:multiLvlStrRef>
              <c:f>'FigureXII_CondomSexAge2002-2017'!$D$3:$E$4</c:f>
              <c:multiLvlStrCache>
                <c:ptCount val="2"/>
                <c:lvl>
                  <c:pt idx="0">
                    <c:v>Females</c:v>
                  </c:pt>
                  <c:pt idx="1">
                    <c:v>Males</c:v>
                  </c:pt>
                </c:lvl>
                <c:lvl>
                  <c:pt idx="0">
                    <c:v>15-24 years old</c:v>
                  </c:pt>
                </c:lvl>
              </c:multiLvlStrCache>
            </c:multiLvlStrRef>
          </c:cat>
          <c:val>
            <c:numRef>
              <c:f>'FigureXII_CondomSexAge2002-2017'!$J$3:$J$4</c:f>
              <c:numCache>
                <c:formatCode>General</c:formatCode>
                <c:ptCount val="2"/>
                <c:pt idx="0">
                  <c:v>49.8</c:v>
                </c:pt>
                <c:pt idx="1">
                  <c:v>67.7</c:v>
                </c:pt>
              </c:numCache>
            </c:numRef>
          </c:val>
          <c:extLst>
            <c:ext xmlns:c16="http://schemas.microsoft.com/office/drawing/2014/chart" uri="{C3380CC4-5D6E-409C-BE32-E72D297353CC}">
              <c16:uniqueId val="{00000010-DEE2-41B2-80C2-D5E13132DF60}"/>
            </c:ext>
          </c:extLst>
        </c:ser>
        <c:dLbls>
          <c:dLblPos val="outEnd"/>
          <c:showLegendKey val="0"/>
          <c:showVal val="1"/>
          <c:showCatName val="0"/>
          <c:showSerName val="0"/>
          <c:showPercent val="0"/>
          <c:showBubbleSize val="0"/>
        </c:dLbls>
        <c:gapWidth val="100"/>
        <c:axId val="403889456"/>
        <c:axId val="403894944"/>
      </c:barChart>
      <c:catAx>
        <c:axId val="403889456"/>
        <c:scaling>
          <c:orientation val="minMax"/>
        </c:scaling>
        <c:delete val="0"/>
        <c:axPos val="b"/>
        <c:numFmt formatCode="General" sourceLinked="1"/>
        <c:majorTickMark val="none"/>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03894944"/>
        <c:crosses val="autoZero"/>
        <c:auto val="1"/>
        <c:lblAlgn val="ctr"/>
        <c:lblOffset val="100"/>
        <c:noMultiLvlLbl val="0"/>
      </c:catAx>
      <c:valAx>
        <c:axId val="403894944"/>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0" i="0" u="none" strike="noStrike" kern="1200" baseline="0">
                    <a:solidFill>
                      <a:srgbClr val="595959"/>
                    </a:solidFill>
                    <a:latin typeface="+mn-lt"/>
                    <a:ea typeface="+mn-ea"/>
                    <a:cs typeface="+mn-cs"/>
                  </a:defRPr>
                </a:pPr>
                <a:r>
                  <a:rPr lang="en-US" sz="1600">
                    <a:solidFill>
                      <a:srgbClr val="595959"/>
                    </a:solidFill>
                  </a:rPr>
                  <a:t>Condom use at last sex (%)</a:t>
                </a:r>
              </a:p>
            </c:rich>
          </c:tx>
          <c:overlay val="0"/>
          <c:spPr>
            <a:noFill/>
            <a:ln>
              <a:noFill/>
            </a:ln>
            <a:effectLst/>
          </c:spPr>
          <c:txPr>
            <a:bodyPr rot="-5400000" spcFirstLastPara="1" vertOverflow="ellipsis" vert="horz" wrap="square" anchor="ctr" anchorCtr="1"/>
            <a:lstStyle/>
            <a:p>
              <a:pPr>
                <a:defRPr sz="1600" b="0" i="0" u="none" strike="noStrike" kern="1200" baseline="0">
                  <a:solidFill>
                    <a:srgbClr val="595959"/>
                  </a:solidFill>
                  <a:latin typeface="+mn-lt"/>
                  <a:ea typeface="+mn-ea"/>
                  <a:cs typeface="+mn-cs"/>
                </a:defRPr>
              </a:pPr>
              <a:endParaRPr lang="en-US"/>
            </a:p>
          </c:txPr>
        </c:title>
        <c:numFmt formatCode="#,##0.0" sourceLinked="0"/>
        <c:majorTickMark val="none"/>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0388945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8.6605215168087654E-2"/>
          <c:w val="0.98387350734707768"/>
          <c:h val="0.76514839492378295"/>
        </c:manualLayout>
      </c:layout>
      <c:barChart>
        <c:barDir val="col"/>
        <c:grouping val="clustered"/>
        <c:varyColors val="0"/>
        <c:ser>
          <c:idx val="0"/>
          <c:order val="0"/>
          <c:tx>
            <c:strRef>
              <c:f>'FigureXII_CondomSexAge2002-2017'!$F$5</c:f>
              <c:strCache>
                <c:ptCount val="1"/>
                <c:pt idx="0">
                  <c:v>2002</c:v>
                </c:pt>
              </c:strCache>
            </c:strRef>
          </c:tx>
          <c:spPr>
            <a:solidFill>
              <a:srgbClr val="70AD47"/>
            </a:solidFill>
            <a:ln w="3175">
              <a:solidFill>
                <a:srgbClr val="000000"/>
              </a:solidFill>
            </a:ln>
            <a:effectLst/>
          </c:spPr>
          <c:invertIfNegative val="0"/>
          <c:dLbls>
            <c:dLbl>
              <c:idx val="0"/>
              <c:layout>
                <c:manualLayout>
                  <c:x val="0"/>
                  <c:y val="-1.460423388623080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3BB-4C5D-935C-7E88FDA6E95D}"/>
                </c:ext>
              </c:extLst>
            </c:dLbl>
            <c:dLbl>
              <c:idx val="1"/>
              <c:layout>
                <c:manualLayout>
                  <c:x val="-4.4802867383512543E-3"/>
                  <c:y val="-4.868077962076906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3BB-4C5D-935C-7E88FDA6E95D}"/>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'FigureXII_CondomSexAge2002-2017'!$F$15</c:f>
                <c:numCache>
                  <c:formatCode>General</c:formatCode>
                  <c:ptCount val="1"/>
                  <c:pt idx="0">
                    <c:v>2.1000000000000014</c:v>
                  </c:pt>
                </c:numCache>
              </c:numRef>
            </c:plus>
            <c:minus>
              <c:numRef>
                <c:f>'FigureXII_CondomSexAge2002-2017'!$G$15</c:f>
                <c:numCache>
                  <c:formatCode>General</c:formatCode>
                  <c:ptCount val="1"/>
                  <c:pt idx="0">
                    <c:v>2</c:v>
                  </c:pt>
                </c:numCache>
              </c:numRef>
            </c:minus>
            <c:spPr>
              <a:noFill/>
              <a:ln w="9525" cap="flat" cmpd="sng" algn="ctr">
                <a:solidFill>
                  <a:schemeClr val="tx1">
                    <a:lumMod val="65000"/>
                    <a:lumOff val="35000"/>
                  </a:schemeClr>
                </a:solidFill>
                <a:round/>
              </a:ln>
              <a:effectLst/>
            </c:spPr>
          </c:errBars>
          <c:cat>
            <c:multiLvlStrRef>
              <c:f>'FigureXII_CondomSexAge2002-2017'!$D$6:$E$7</c:f>
              <c:multiLvlStrCache>
                <c:ptCount val="2"/>
                <c:lvl>
                  <c:pt idx="0">
                    <c:v>Females</c:v>
                  </c:pt>
                  <c:pt idx="1">
                    <c:v>Males</c:v>
                  </c:pt>
                </c:lvl>
                <c:lvl>
                  <c:pt idx="0">
                    <c:v>25-49 years old</c:v>
                  </c:pt>
                </c:lvl>
              </c:multiLvlStrCache>
            </c:multiLvlStrRef>
          </c:cat>
          <c:val>
            <c:numRef>
              <c:f>'FigureXII_CondomSexAge2002-2017'!$F$6:$F$7</c:f>
              <c:numCache>
                <c:formatCode>General</c:formatCode>
                <c:ptCount val="2"/>
                <c:pt idx="0">
                  <c:v>19.7</c:v>
                </c:pt>
                <c:pt idx="1">
                  <c:v>26.7</c:v>
                </c:pt>
              </c:numCache>
            </c:numRef>
          </c:val>
          <c:extLst>
            <c:ext xmlns:c16="http://schemas.microsoft.com/office/drawing/2014/chart" uri="{C3380CC4-5D6E-409C-BE32-E72D297353CC}">
              <c16:uniqueId val="{00000002-73BB-4C5D-935C-7E88FDA6E95D}"/>
            </c:ext>
          </c:extLst>
        </c:ser>
        <c:ser>
          <c:idx val="1"/>
          <c:order val="1"/>
          <c:tx>
            <c:strRef>
              <c:f>'FigureXII_CondomSexAge2002-2017'!$G$5</c:f>
              <c:strCache>
                <c:ptCount val="1"/>
                <c:pt idx="0">
                  <c:v>2005</c:v>
                </c:pt>
              </c:strCache>
            </c:strRef>
          </c:tx>
          <c:spPr>
            <a:solidFill>
              <a:srgbClr val="A5A5A5"/>
            </a:solidFill>
            <a:ln w="3175">
              <a:solidFill>
                <a:srgbClr val="000000"/>
              </a:solidFill>
            </a:ln>
            <a:effectLst/>
          </c:spPr>
          <c:invertIfNegative val="0"/>
          <c:dLbls>
            <c:dLbl>
              <c:idx val="0"/>
              <c:layout>
                <c:manualLayout>
                  <c:x val="-1.3440860215053774E-2"/>
                  <c:y val="-1.70382728672692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3BB-4C5D-935C-7E88FDA6E95D}"/>
                </c:ext>
              </c:extLst>
            </c:dLbl>
            <c:dLbl>
              <c:idx val="1"/>
              <c:layout>
                <c:manualLayout>
                  <c:x val="-8.9605734767025085E-3"/>
                  <c:y val="-1.217019490519226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3BB-4C5D-935C-7E88FDA6E95D}"/>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'FigureXII_CondomSexAge2002-2017'!$K$15</c:f>
                <c:numCache>
                  <c:formatCode>General</c:formatCode>
                  <c:ptCount val="1"/>
                  <c:pt idx="0">
                    <c:v>2.6999999999999993</c:v>
                  </c:pt>
                </c:numCache>
              </c:numRef>
            </c:plus>
            <c:minus>
              <c:numRef>
                <c:f>'FigureXII_CondomSexAge2002-2017'!$L$15</c:f>
                <c:numCache>
                  <c:formatCode>General</c:formatCode>
                  <c:ptCount val="1"/>
                  <c:pt idx="0">
                    <c:v>2.5</c:v>
                  </c:pt>
                </c:numCache>
              </c:numRef>
            </c:minus>
            <c:spPr>
              <a:noFill/>
              <a:ln w="9525" cap="flat" cmpd="sng" algn="ctr">
                <a:solidFill>
                  <a:schemeClr val="tx1">
                    <a:lumMod val="65000"/>
                    <a:lumOff val="35000"/>
                  </a:schemeClr>
                </a:solidFill>
                <a:round/>
              </a:ln>
              <a:effectLst/>
            </c:spPr>
          </c:errBars>
          <c:cat>
            <c:multiLvlStrRef>
              <c:f>'FigureXII_CondomSexAge2002-2017'!$D$6:$E$7</c:f>
              <c:multiLvlStrCache>
                <c:ptCount val="2"/>
                <c:lvl>
                  <c:pt idx="0">
                    <c:v>Females</c:v>
                  </c:pt>
                  <c:pt idx="1">
                    <c:v>Males</c:v>
                  </c:pt>
                </c:lvl>
                <c:lvl>
                  <c:pt idx="0">
                    <c:v>25-49 years old</c:v>
                  </c:pt>
                </c:lvl>
              </c:multiLvlStrCache>
            </c:multiLvlStrRef>
          </c:cat>
          <c:val>
            <c:numRef>
              <c:f>'FigureXII_CondomSexAge2002-2017'!$G$6:$G$7</c:f>
              <c:numCache>
                <c:formatCode>General</c:formatCode>
                <c:ptCount val="2"/>
                <c:pt idx="0">
                  <c:v>29.1</c:v>
                </c:pt>
                <c:pt idx="1">
                  <c:v>35.299999999999997</c:v>
                </c:pt>
              </c:numCache>
            </c:numRef>
          </c:val>
          <c:extLst>
            <c:ext xmlns:c16="http://schemas.microsoft.com/office/drawing/2014/chart" uri="{C3380CC4-5D6E-409C-BE32-E72D297353CC}">
              <c16:uniqueId val="{00000005-73BB-4C5D-935C-7E88FDA6E95D}"/>
            </c:ext>
          </c:extLst>
        </c:ser>
        <c:ser>
          <c:idx val="2"/>
          <c:order val="2"/>
          <c:tx>
            <c:strRef>
              <c:f>'FigureXII_CondomSexAge2002-2017'!$H$5</c:f>
              <c:strCache>
                <c:ptCount val="1"/>
                <c:pt idx="0">
                  <c:v>2008</c:v>
                </c:pt>
              </c:strCache>
            </c:strRef>
          </c:tx>
          <c:spPr>
            <a:solidFill>
              <a:srgbClr val="FFC000"/>
            </a:solidFill>
            <a:ln w="3175">
              <a:solidFill>
                <a:srgbClr val="000000"/>
              </a:solidFill>
            </a:ln>
            <a:effectLst/>
          </c:spPr>
          <c:invertIfNegative val="0"/>
          <c:dLbls>
            <c:dLbl>
              <c:idx val="0"/>
              <c:layout>
                <c:manualLayout>
                  <c:x val="-8.9605734767025085E-3"/>
                  <c:y val="-1.460423388623071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3BB-4C5D-935C-7E88FDA6E95D}"/>
                </c:ext>
              </c:extLst>
            </c:dLbl>
            <c:dLbl>
              <c:idx val="1"/>
              <c:layout>
                <c:manualLayout>
                  <c:x val="0"/>
                  <c:y val="-9.736155924153812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3BB-4C5D-935C-7E88FDA6E95D}"/>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'FigureXII_CondomSexAge2002-2017'!$Q$15</c:f>
                <c:numCache>
                  <c:formatCode>General</c:formatCode>
                  <c:ptCount val="1"/>
                  <c:pt idx="0">
                    <c:v>2.9000000000000057</c:v>
                  </c:pt>
                </c:numCache>
              </c:numRef>
            </c:plus>
            <c:minus>
              <c:numRef>
                <c:f>'FigureXII_CondomSexAge2002-2017'!$R$15</c:f>
                <c:numCache>
                  <c:formatCode>General</c:formatCode>
                  <c:ptCount val="1"/>
                  <c:pt idx="0">
                    <c:v>2.7999999999999972</c:v>
                  </c:pt>
                </c:numCache>
              </c:numRef>
            </c:minus>
            <c:spPr>
              <a:noFill/>
              <a:ln w="9525" cap="flat" cmpd="sng" algn="ctr">
                <a:solidFill>
                  <a:schemeClr val="tx1">
                    <a:lumMod val="65000"/>
                    <a:lumOff val="35000"/>
                  </a:schemeClr>
                </a:solidFill>
                <a:round/>
              </a:ln>
              <a:effectLst/>
            </c:spPr>
          </c:errBars>
          <c:cat>
            <c:multiLvlStrRef>
              <c:f>'FigureXII_CondomSexAge2002-2017'!$D$6:$E$7</c:f>
              <c:multiLvlStrCache>
                <c:ptCount val="2"/>
                <c:lvl>
                  <c:pt idx="0">
                    <c:v>Females</c:v>
                  </c:pt>
                  <c:pt idx="1">
                    <c:v>Males</c:v>
                  </c:pt>
                </c:lvl>
                <c:lvl>
                  <c:pt idx="0">
                    <c:v>25-49 years old</c:v>
                  </c:pt>
                </c:lvl>
              </c:multiLvlStrCache>
            </c:multiLvlStrRef>
          </c:cat>
          <c:val>
            <c:numRef>
              <c:f>'FigureXII_CondomSexAge2002-2017'!$H$6:$H$7</c:f>
              <c:numCache>
                <c:formatCode>General</c:formatCode>
                <c:ptCount val="2"/>
                <c:pt idx="0">
                  <c:v>40.799999999999997</c:v>
                </c:pt>
                <c:pt idx="1">
                  <c:v>44.1</c:v>
                </c:pt>
              </c:numCache>
            </c:numRef>
          </c:val>
          <c:extLst>
            <c:ext xmlns:c16="http://schemas.microsoft.com/office/drawing/2014/chart" uri="{C3380CC4-5D6E-409C-BE32-E72D297353CC}">
              <c16:uniqueId val="{00000008-73BB-4C5D-935C-7E88FDA6E95D}"/>
            </c:ext>
          </c:extLst>
        </c:ser>
        <c:ser>
          <c:idx val="3"/>
          <c:order val="3"/>
          <c:tx>
            <c:strRef>
              <c:f>'FigureXII_CondomSexAge2002-2017'!$I$5</c:f>
              <c:strCache>
                <c:ptCount val="1"/>
                <c:pt idx="0">
                  <c:v>2012</c:v>
                </c:pt>
              </c:strCache>
            </c:strRef>
          </c:tx>
          <c:spPr>
            <a:solidFill>
              <a:srgbClr val="4F81BD"/>
            </a:solidFill>
            <a:ln w="3175">
              <a:solidFill>
                <a:srgbClr val="000000"/>
              </a:solidFill>
            </a:ln>
            <a:effectLst/>
          </c:spPr>
          <c:invertIfNegative val="0"/>
          <c:dLbls>
            <c:dLbl>
              <c:idx val="0"/>
              <c:layout>
                <c:manualLayout>
                  <c:x val="1.7921146953405017E-2"/>
                  <c:y val="-1.70382728672692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3BB-4C5D-935C-7E88FDA6E95D}"/>
                </c:ext>
              </c:extLst>
            </c:dLbl>
            <c:dLbl>
              <c:idx val="1"/>
              <c:layout>
                <c:manualLayout>
                  <c:x val="4.4802867383512543E-3"/>
                  <c:y val="-3.4076545734538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3BB-4C5D-935C-7E88FDA6E95D}"/>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'FigureXII_CondomSexAge2002-2017'!$W$15</c:f>
                <c:numCache>
                  <c:formatCode>General</c:formatCode>
                  <c:ptCount val="1"/>
                  <c:pt idx="0">
                    <c:v>2.5</c:v>
                  </c:pt>
                </c:numCache>
              </c:numRef>
            </c:plus>
            <c:minus>
              <c:numRef>
                <c:f>'FigureXII_CondomSexAge2002-2017'!$X$15</c:f>
                <c:numCache>
                  <c:formatCode>General</c:formatCode>
                  <c:ptCount val="1"/>
                  <c:pt idx="0">
                    <c:v>2.4000000000000021</c:v>
                  </c:pt>
                </c:numCache>
              </c:numRef>
            </c:minus>
            <c:spPr>
              <a:noFill/>
              <a:ln w="9525" cap="flat" cmpd="sng" algn="ctr">
                <a:solidFill>
                  <a:schemeClr val="tx1">
                    <a:lumMod val="65000"/>
                    <a:lumOff val="35000"/>
                  </a:schemeClr>
                </a:solidFill>
                <a:round/>
              </a:ln>
              <a:effectLst/>
            </c:spPr>
          </c:errBars>
          <c:cat>
            <c:multiLvlStrRef>
              <c:f>'FigureXII_CondomSexAge2002-2017'!$D$6:$E$7</c:f>
              <c:multiLvlStrCache>
                <c:ptCount val="2"/>
                <c:lvl>
                  <c:pt idx="0">
                    <c:v>Females</c:v>
                  </c:pt>
                  <c:pt idx="1">
                    <c:v>Males</c:v>
                  </c:pt>
                </c:lvl>
                <c:lvl>
                  <c:pt idx="0">
                    <c:v>25-49 years old</c:v>
                  </c:pt>
                </c:lvl>
              </c:multiLvlStrCache>
            </c:multiLvlStrRef>
          </c:cat>
          <c:val>
            <c:numRef>
              <c:f>'FigureXII_CondomSexAge2002-2017'!$I$6:$I$7</c:f>
              <c:numCache>
                <c:formatCode>General</c:formatCode>
                <c:ptCount val="2"/>
                <c:pt idx="0">
                  <c:v>32.700000000000003</c:v>
                </c:pt>
                <c:pt idx="1">
                  <c:v>36.1</c:v>
                </c:pt>
              </c:numCache>
            </c:numRef>
          </c:val>
          <c:extLst>
            <c:ext xmlns:c16="http://schemas.microsoft.com/office/drawing/2014/chart" uri="{C3380CC4-5D6E-409C-BE32-E72D297353CC}">
              <c16:uniqueId val="{0000000B-73BB-4C5D-935C-7E88FDA6E95D}"/>
            </c:ext>
          </c:extLst>
        </c:ser>
        <c:ser>
          <c:idx val="4"/>
          <c:order val="4"/>
          <c:tx>
            <c:strRef>
              <c:f>'FigureXII_CondomSexAge2002-2017'!$J$5</c:f>
              <c:strCache>
                <c:ptCount val="1"/>
                <c:pt idx="0">
                  <c:v>2017</c:v>
                </c:pt>
              </c:strCache>
            </c:strRef>
          </c:tx>
          <c:spPr>
            <a:solidFill>
              <a:srgbClr val="C0504D"/>
            </a:solidFill>
            <a:ln w="3175">
              <a:solidFill>
                <a:srgbClr val="000000"/>
              </a:solidFill>
            </a:ln>
            <a:effectLst/>
          </c:spPr>
          <c:invertIfNegative val="0"/>
          <c:dLbls>
            <c:dLbl>
              <c:idx val="0"/>
              <c:layout>
                <c:manualLayout>
                  <c:x val="8.9605734767025085E-3"/>
                  <c:y val="-3.4076545734538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3BB-4C5D-935C-7E88FDA6E95D}"/>
                </c:ext>
              </c:extLst>
            </c:dLbl>
            <c:dLbl>
              <c:idx val="1"/>
              <c:layout>
                <c:manualLayout>
                  <c:x val="-4.4802867383512543E-3"/>
                  <c:y val="-4.13786626776537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3BB-4C5D-935C-7E88FDA6E95D}"/>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'FigureXII_CondomSexAge2002-2017'!$AC$15</c:f>
                <c:numCache>
                  <c:formatCode>General</c:formatCode>
                  <c:ptCount val="1"/>
                  <c:pt idx="0">
                    <c:v>2.2000000000000028</c:v>
                  </c:pt>
                </c:numCache>
              </c:numRef>
            </c:plus>
            <c:minus>
              <c:numRef>
                <c:f>'FigureXII_CondomSexAge2002-2017'!$AD$15</c:f>
                <c:numCache>
                  <c:formatCode>General</c:formatCode>
                  <c:ptCount val="1"/>
                  <c:pt idx="0">
                    <c:v>2.2000000000000028</c:v>
                  </c:pt>
                </c:numCache>
              </c:numRef>
            </c:minus>
            <c:spPr>
              <a:noFill/>
              <a:ln w="9525" cap="flat" cmpd="sng" algn="ctr">
                <a:solidFill>
                  <a:schemeClr val="tx1">
                    <a:lumMod val="65000"/>
                    <a:lumOff val="35000"/>
                  </a:schemeClr>
                </a:solidFill>
                <a:round/>
              </a:ln>
              <a:effectLst/>
            </c:spPr>
          </c:errBars>
          <c:cat>
            <c:multiLvlStrRef>
              <c:f>'FigureXII_CondomSexAge2002-2017'!$D$6:$E$7</c:f>
              <c:multiLvlStrCache>
                <c:ptCount val="2"/>
                <c:lvl>
                  <c:pt idx="0">
                    <c:v>Females</c:v>
                  </c:pt>
                  <c:pt idx="1">
                    <c:v>Males</c:v>
                  </c:pt>
                </c:lvl>
                <c:lvl>
                  <c:pt idx="0">
                    <c:v>25-49 years old</c:v>
                  </c:pt>
                </c:lvl>
              </c:multiLvlStrCache>
            </c:multiLvlStrRef>
          </c:cat>
          <c:val>
            <c:numRef>
              <c:f>'FigureXII_CondomSexAge2002-2017'!$J$6:$J$7</c:f>
              <c:numCache>
                <c:formatCode>General</c:formatCode>
                <c:ptCount val="2"/>
                <c:pt idx="0" formatCode="0.0">
                  <c:v>36</c:v>
                </c:pt>
                <c:pt idx="1">
                  <c:v>40.200000000000003</c:v>
                </c:pt>
              </c:numCache>
            </c:numRef>
          </c:val>
          <c:extLst>
            <c:ext xmlns:c16="http://schemas.microsoft.com/office/drawing/2014/chart" uri="{C3380CC4-5D6E-409C-BE32-E72D297353CC}">
              <c16:uniqueId val="{0000000E-73BB-4C5D-935C-7E88FDA6E95D}"/>
            </c:ext>
          </c:extLst>
        </c:ser>
        <c:dLbls>
          <c:dLblPos val="outEnd"/>
          <c:showLegendKey val="0"/>
          <c:showVal val="1"/>
          <c:showCatName val="0"/>
          <c:showSerName val="0"/>
          <c:showPercent val="0"/>
          <c:showBubbleSize val="0"/>
        </c:dLbls>
        <c:gapWidth val="100"/>
        <c:axId val="403894552"/>
        <c:axId val="403884360"/>
      </c:barChart>
      <c:catAx>
        <c:axId val="403894552"/>
        <c:scaling>
          <c:orientation val="minMax"/>
        </c:scaling>
        <c:delete val="0"/>
        <c:axPos val="b"/>
        <c:numFmt formatCode="General" sourceLinked="1"/>
        <c:majorTickMark val="none"/>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03884360"/>
        <c:crosses val="autoZero"/>
        <c:auto val="1"/>
        <c:lblAlgn val="ctr"/>
        <c:lblOffset val="100"/>
        <c:noMultiLvlLbl val="0"/>
      </c:catAx>
      <c:valAx>
        <c:axId val="403884360"/>
        <c:scaling>
          <c:orientation val="minMax"/>
          <c:max val="100"/>
        </c:scaling>
        <c:delete val="1"/>
        <c:axPos val="l"/>
        <c:majorGridlines>
          <c:spPr>
            <a:ln w="9525" cap="flat" cmpd="sng" algn="ctr">
              <a:noFill/>
              <a:round/>
            </a:ln>
            <a:effectLst/>
          </c:spPr>
        </c:majorGridlines>
        <c:numFmt formatCode="General" sourceLinked="1"/>
        <c:majorTickMark val="none"/>
        <c:minorTickMark val="none"/>
        <c:tickLblPos val="nextTo"/>
        <c:crossAx val="403894552"/>
        <c:crosses val="autoZero"/>
        <c:crossBetween val="between"/>
        <c:majorUnit val="10"/>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solidFill>
            <a:schemeClr val="tx1"/>
          </a:solidFill>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8.6605266564228039E-2"/>
          <c:w val="1"/>
          <c:h val="0.76522625250447229"/>
        </c:manualLayout>
      </c:layout>
      <c:barChart>
        <c:barDir val="col"/>
        <c:grouping val="clustered"/>
        <c:varyColors val="0"/>
        <c:ser>
          <c:idx val="0"/>
          <c:order val="0"/>
          <c:tx>
            <c:strRef>
              <c:f>'FigureXII_CondomSexAge2002-2017'!$F$8</c:f>
              <c:strCache>
                <c:ptCount val="1"/>
                <c:pt idx="0">
                  <c:v>2002</c:v>
                </c:pt>
              </c:strCache>
            </c:strRef>
          </c:tx>
          <c:spPr>
            <a:solidFill>
              <a:srgbClr val="70AD47"/>
            </a:solidFill>
            <a:ln w="3175">
              <a:solidFill>
                <a:srgbClr val="000000"/>
              </a:solidFill>
            </a:ln>
            <a:effectLst/>
          </c:spPr>
          <c:invertIfNegative val="0"/>
          <c:dLbls>
            <c:dLbl>
              <c:idx val="0"/>
              <c:layout>
                <c:manualLayout>
                  <c:x val="0"/>
                  <c:y val="-9.736154058155593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15C-44A8-A07D-463413037463}"/>
                </c:ext>
              </c:extLst>
            </c:dLbl>
            <c:dLbl>
              <c:idx val="1"/>
              <c:layout>
                <c:manualLayout>
                  <c:x val="-1.4080009933613307E-2"/>
                  <c:y val="-2.434038514538876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15C-44A8-A07D-463413037463}"/>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Lit>
                <c:formatCode>General</c:formatCode>
                <c:ptCount val="1"/>
                <c:pt idx="0">
                  <c:v>1</c:v>
                </c:pt>
              </c:numLit>
            </c:plus>
            <c:minus>
              <c:numRef>
                <c:f>'FigureXII_CondomSexAge2002-2017'!$G$17</c:f>
                <c:numCache>
                  <c:formatCode>General</c:formatCode>
                  <c:ptCount val="1"/>
                  <c:pt idx="0">
                    <c:v>2.0999999999999996</c:v>
                  </c:pt>
                </c:numCache>
              </c:numRef>
            </c:minus>
            <c:spPr>
              <a:noFill/>
              <a:ln w="9525" cap="flat" cmpd="sng" algn="ctr">
                <a:solidFill>
                  <a:schemeClr val="tx1">
                    <a:lumMod val="65000"/>
                    <a:lumOff val="35000"/>
                  </a:schemeClr>
                </a:solidFill>
                <a:round/>
              </a:ln>
              <a:effectLst/>
            </c:spPr>
          </c:errBars>
          <c:cat>
            <c:multiLvlStrRef>
              <c:f>'FigureXII_CondomSexAge2002-2017'!$D$9:$E$10</c:f>
              <c:multiLvlStrCache>
                <c:ptCount val="2"/>
                <c:lvl>
                  <c:pt idx="0">
                    <c:v>Females</c:v>
                  </c:pt>
                  <c:pt idx="1">
                    <c:v>Males</c:v>
                  </c:pt>
                </c:lvl>
                <c:lvl>
                  <c:pt idx="0">
                    <c:v>50 years and older</c:v>
                  </c:pt>
                </c:lvl>
              </c:multiLvlStrCache>
            </c:multiLvlStrRef>
          </c:cat>
          <c:val>
            <c:numRef>
              <c:f>'FigureXII_CondomSexAge2002-2017'!$F$9:$F$10</c:f>
              <c:numCache>
                <c:formatCode>General</c:formatCode>
                <c:ptCount val="2"/>
                <c:pt idx="0">
                  <c:v>5.6</c:v>
                </c:pt>
                <c:pt idx="1">
                  <c:v>8.1999999999999993</c:v>
                </c:pt>
              </c:numCache>
            </c:numRef>
          </c:val>
          <c:extLst>
            <c:ext xmlns:c16="http://schemas.microsoft.com/office/drawing/2014/chart" uri="{C3380CC4-5D6E-409C-BE32-E72D297353CC}">
              <c16:uniqueId val="{00000002-A15C-44A8-A07D-463413037463}"/>
            </c:ext>
          </c:extLst>
        </c:ser>
        <c:ser>
          <c:idx val="1"/>
          <c:order val="1"/>
          <c:tx>
            <c:strRef>
              <c:f>'FigureXII_CondomSexAge2002-2017'!$G$8</c:f>
              <c:strCache>
                <c:ptCount val="1"/>
                <c:pt idx="0">
                  <c:v>2005</c:v>
                </c:pt>
              </c:strCache>
            </c:strRef>
          </c:tx>
          <c:spPr>
            <a:solidFill>
              <a:srgbClr val="A5A5A5"/>
            </a:solidFill>
            <a:ln w="3175">
              <a:solidFill>
                <a:srgbClr val="000000"/>
              </a:solidFill>
            </a:ln>
            <a:effectLst/>
          </c:spPr>
          <c:invertIfNegative val="0"/>
          <c:dLbls>
            <c:dLbl>
              <c:idx val="0"/>
              <c:layout>
                <c:manualLayout>
                  <c:x val="4.4801039481678247E-3"/>
                  <c:y val="-2.677442365992754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5C-44A8-A07D-463413037463}"/>
                </c:ext>
              </c:extLst>
            </c:dLbl>
            <c:dLbl>
              <c:idx val="1"/>
              <c:layout>
                <c:manualLayout>
                  <c:x val="-8.9605774504022354E-3"/>
                  <c:y val="-2.67744236599276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15C-44A8-A07D-463413037463}"/>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'FigureXII_CondomSexAge2002-2017'!$K$17</c:f>
                <c:numCache>
                  <c:formatCode>General</c:formatCode>
                  <c:ptCount val="1"/>
                  <c:pt idx="0">
                    <c:v>2.7</c:v>
                  </c:pt>
                </c:numCache>
              </c:numRef>
            </c:plus>
            <c:minus>
              <c:numRef>
                <c:f>'FigureXII_CondomSexAge2002-2017'!$L$17</c:f>
                <c:numCache>
                  <c:formatCode>General</c:formatCode>
                  <c:ptCount val="1"/>
                  <c:pt idx="0">
                    <c:v>1.9</c:v>
                  </c:pt>
                </c:numCache>
              </c:numRef>
            </c:minus>
            <c:spPr>
              <a:noFill/>
              <a:ln w="9525" cap="flat" cmpd="sng" algn="ctr">
                <a:solidFill>
                  <a:schemeClr val="tx1">
                    <a:lumMod val="65000"/>
                    <a:lumOff val="35000"/>
                  </a:schemeClr>
                </a:solidFill>
                <a:round/>
              </a:ln>
              <a:effectLst/>
            </c:spPr>
          </c:errBars>
          <c:cat>
            <c:multiLvlStrRef>
              <c:f>'FigureXII_CondomSexAge2002-2017'!$D$9:$E$10</c:f>
              <c:multiLvlStrCache>
                <c:ptCount val="2"/>
                <c:lvl>
                  <c:pt idx="0">
                    <c:v>Females</c:v>
                  </c:pt>
                  <c:pt idx="1">
                    <c:v>Males</c:v>
                  </c:pt>
                </c:lvl>
                <c:lvl>
                  <c:pt idx="0">
                    <c:v>50 years and older</c:v>
                  </c:pt>
                </c:lvl>
              </c:multiLvlStrCache>
            </c:multiLvlStrRef>
          </c:cat>
          <c:val>
            <c:numRef>
              <c:f>'FigureXII_CondomSexAge2002-2017'!$G$9:$G$10</c:f>
              <c:numCache>
                <c:formatCode>General</c:formatCode>
                <c:ptCount val="2"/>
                <c:pt idx="0">
                  <c:v>5.3</c:v>
                </c:pt>
                <c:pt idx="1">
                  <c:v>8.6</c:v>
                </c:pt>
              </c:numCache>
            </c:numRef>
          </c:val>
          <c:extLst>
            <c:ext xmlns:c16="http://schemas.microsoft.com/office/drawing/2014/chart" uri="{C3380CC4-5D6E-409C-BE32-E72D297353CC}">
              <c16:uniqueId val="{00000005-A15C-44A8-A07D-463413037463}"/>
            </c:ext>
          </c:extLst>
        </c:ser>
        <c:ser>
          <c:idx val="2"/>
          <c:order val="2"/>
          <c:tx>
            <c:strRef>
              <c:f>'FigureXII_CondomSexAge2002-2017'!$H$8</c:f>
              <c:strCache>
                <c:ptCount val="1"/>
                <c:pt idx="0">
                  <c:v>2008</c:v>
                </c:pt>
              </c:strCache>
            </c:strRef>
          </c:tx>
          <c:spPr>
            <a:solidFill>
              <a:srgbClr val="FFC000"/>
            </a:solidFill>
            <a:ln w="3175">
              <a:solidFill>
                <a:srgbClr val="000000"/>
              </a:solidFill>
            </a:ln>
            <a:effectLst/>
          </c:spPr>
          <c:invertIfNegative val="0"/>
          <c:dLbls>
            <c:dLbl>
              <c:idx val="0"/>
              <c:layout>
                <c:manualLayout>
                  <c:x val="0"/>
                  <c:y val="-3.407653920354426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15C-44A8-A07D-463413037463}"/>
                </c:ext>
              </c:extLst>
            </c:dLbl>
            <c:dLbl>
              <c:idx val="1"/>
              <c:layout>
                <c:manualLayout>
                  <c:x val="0"/>
                  <c:y val="-4.624673177623864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15C-44A8-A07D-463413037463}"/>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'FigureXII_CondomSexAge2002-2017'!$Q$17</c:f>
                <c:numCache>
                  <c:formatCode>General</c:formatCode>
                  <c:ptCount val="1"/>
                  <c:pt idx="0">
                    <c:v>3.2</c:v>
                  </c:pt>
                </c:numCache>
              </c:numRef>
            </c:plus>
            <c:minus>
              <c:numRef>
                <c:f>'FigureXII_CondomSexAge2002-2017'!$R$17</c:f>
                <c:numCache>
                  <c:formatCode>General</c:formatCode>
                  <c:ptCount val="1"/>
                  <c:pt idx="0">
                    <c:v>2.2999999999999998</c:v>
                  </c:pt>
                </c:numCache>
              </c:numRef>
            </c:minus>
            <c:spPr>
              <a:noFill/>
              <a:ln w="9525" cap="flat" cmpd="sng" algn="ctr">
                <a:solidFill>
                  <a:schemeClr val="tx1">
                    <a:lumMod val="65000"/>
                    <a:lumOff val="35000"/>
                  </a:schemeClr>
                </a:solidFill>
                <a:round/>
              </a:ln>
              <a:effectLst/>
            </c:spPr>
          </c:errBars>
          <c:cat>
            <c:multiLvlStrRef>
              <c:f>'FigureXII_CondomSexAge2002-2017'!$D$9:$E$10</c:f>
              <c:multiLvlStrCache>
                <c:ptCount val="2"/>
                <c:lvl>
                  <c:pt idx="0">
                    <c:v>Females</c:v>
                  </c:pt>
                  <c:pt idx="1">
                    <c:v>Males</c:v>
                  </c:pt>
                </c:lvl>
                <c:lvl>
                  <c:pt idx="0">
                    <c:v>50 years and older</c:v>
                  </c:pt>
                </c:lvl>
              </c:multiLvlStrCache>
            </c:multiLvlStrRef>
          </c:cat>
          <c:val>
            <c:numRef>
              <c:f>'FigureXII_CondomSexAge2002-2017'!$H$9:$H$10</c:f>
              <c:numCache>
                <c:formatCode>General</c:formatCode>
                <c:ptCount val="2"/>
                <c:pt idx="0">
                  <c:v>7.8</c:v>
                </c:pt>
                <c:pt idx="1">
                  <c:v>16.100000000000001</c:v>
                </c:pt>
              </c:numCache>
            </c:numRef>
          </c:val>
          <c:extLst>
            <c:ext xmlns:c16="http://schemas.microsoft.com/office/drawing/2014/chart" uri="{C3380CC4-5D6E-409C-BE32-E72D297353CC}">
              <c16:uniqueId val="{00000008-A15C-44A8-A07D-463413037463}"/>
            </c:ext>
          </c:extLst>
        </c:ser>
        <c:ser>
          <c:idx val="3"/>
          <c:order val="3"/>
          <c:tx>
            <c:strRef>
              <c:f>'FigureXII_CondomSexAge2002-2017'!$I$8</c:f>
              <c:strCache>
                <c:ptCount val="1"/>
                <c:pt idx="0">
                  <c:v>2012</c:v>
                </c:pt>
              </c:strCache>
            </c:strRef>
          </c:tx>
          <c:spPr>
            <a:solidFill>
              <a:srgbClr val="4F81BD"/>
            </a:solidFill>
            <a:ln w="3175">
              <a:solidFill>
                <a:srgbClr val="000000"/>
              </a:solidFill>
            </a:ln>
            <a:effectLst/>
          </c:spPr>
          <c:invertIfNegative val="0"/>
          <c:dLbls>
            <c:dLbl>
              <c:idx val="0"/>
              <c:layout>
                <c:manualLayout>
                  <c:x val="8.9605774504021487E-3"/>
                  <c:y val="-3.8944616232622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15C-44A8-A07D-463413037463}"/>
                </c:ext>
              </c:extLst>
            </c:dLbl>
            <c:dLbl>
              <c:idx val="1"/>
              <c:layout>
                <c:manualLayout>
                  <c:x val="0"/>
                  <c:y val="-1.70382696017721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15C-44A8-A07D-463413037463}"/>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'FigureXII_CondomSexAge2002-2017'!$W$17</c:f>
                <c:numCache>
                  <c:formatCode>General</c:formatCode>
                  <c:ptCount val="1"/>
                  <c:pt idx="0">
                    <c:v>3.5</c:v>
                  </c:pt>
                </c:numCache>
              </c:numRef>
            </c:plus>
            <c:minus>
              <c:numRef>
                <c:f>'FigureXII_CondomSexAge2002-2017'!$X$17</c:f>
                <c:numCache>
                  <c:formatCode>General</c:formatCode>
                  <c:ptCount val="1"/>
                  <c:pt idx="0">
                    <c:v>2.7</c:v>
                  </c:pt>
                </c:numCache>
              </c:numRef>
            </c:minus>
            <c:spPr>
              <a:noFill/>
              <a:ln w="9525" cap="flat" cmpd="sng" algn="ctr">
                <a:solidFill>
                  <a:schemeClr val="tx1">
                    <a:lumMod val="65000"/>
                    <a:lumOff val="35000"/>
                  </a:schemeClr>
                </a:solidFill>
                <a:round/>
              </a:ln>
              <a:effectLst/>
            </c:spPr>
          </c:errBars>
          <c:cat>
            <c:multiLvlStrRef>
              <c:f>'FigureXII_CondomSexAge2002-2017'!$D$9:$E$10</c:f>
              <c:multiLvlStrCache>
                <c:ptCount val="2"/>
                <c:lvl>
                  <c:pt idx="0">
                    <c:v>Females</c:v>
                  </c:pt>
                  <c:pt idx="1">
                    <c:v>Males</c:v>
                  </c:pt>
                </c:lvl>
                <c:lvl>
                  <c:pt idx="0">
                    <c:v>50 years and older</c:v>
                  </c:pt>
                </c:lvl>
              </c:multiLvlStrCache>
            </c:multiLvlStrRef>
          </c:cat>
          <c:val>
            <c:numRef>
              <c:f>'FigureXII_CondomSexAge2002-2017'!$I$9:$I$10</c:f>
              <c:numCache>
                <c:formatCode>General</c:formatCode>
                <c:ptCount val="2"/>
                <c:pt idx="0">
                  <c:v>9.4</c:v>
                </c:pt>
                <c:pt idx="1">
                  <c:v>14.5</c:v>
                </c:pt>
              </c:numCache>
            </c:numRef>
          </c:val>
          <c:extLst>
            <c:ext xmlns:c16="http://schemas.microsoft.com/office/drawing/2014/chart" uri="{C3380CC4-5D6E-409C-BE32-E72D297353CC}">
              <c16:uniqueId val="{0000000B-A15C-44A8-A07D-463413037463}"/>
            </c:ext>
          </c:extLst>
        </c:ser>
        <c:ser>
          <c:idx val="4"/>
          <c:order val="4"/>
          <c:tx>
            <c:strRef>
              <c:f>'FigureXII_CondomSexAge2002-2017'!$J$8</c:f>
              <c:strCache>
                <c:ptCount val="1"/>
                <c:pt idx="0">
                  <c:v>2017</c:v>
                </c:pt>
              </c:strCache>
            </c:strRef>
          </c:tx>
          <c:spPr>
            <a:solidFill>
              <a:srgbClr val="C0504D"/>
            </a:solidFill>
            <a:ln w="3175">
              <a:solidFill>
                <a:srgbClr val="000000"/>
              </a:solidFill>
            </a:ln>
            <a:effectLst/>
          </c:spPr>
          <c:invertIfNegative val="0"/>
          <c:dLbls>
            <c:dLbl>
              <c:idx val="0"/>
              <c:layout>
                <c:manualLayout>
                  <c:x val="9.5999059854454394E-3"/>
                  <c:y val="-3.89446162326221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15C-44A8-A07D-463413037463}"/>
                </c:ext>
              </c:extLst>
            </c:dLbl>
            <c:dLbl>
              <c:idx val="1"/>
              <c:layout>
                <c:manualLayout>
                  <c:x val="5.6691502271877009E-4"/>
                  <c:y val="-5.11148088053164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15C-44A8-A07D-463413037463}"/>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'FigureXII_CondomSexAge2002-2017'!$AC$17</c:f>
                <c:numCache>
                  <c:formatCode>General</c:formatCode>
                  <c:ptCount val="1"/>
                  <c:pt idx="0">
                    <c:v>3.0999999999999979</c:v>
                  </c:pt>
                </c:numCache>
              </c:numRef>
            </c:plus>
            <c:minus>
              <c:numRef>
                <c:f>'FigureXII_CondomSexAge2002-2017'!$AD$17</c:f>
                <c:numCache>
                  <c:formatCode>General</c:formatCode>
                  <c:ptCount val="1"/>
                  <c:pt idx="0">
                    <c:v>2.6000000000000014</c:v>
                  </c:pt>
                </c:numCache>
              </c:numRef>
            </c:minus>
            <c:spPr>
              <a:noFill/>
              <a:ln w="9525" cap="flat" cmpd="sng" algn="ctr">
                <a:solidFill>
                  <a:schemeClr val="tx1">
                    <a:lumMod val="65000"/>
                    <a:lumOff val="35000"/>
                  </a:schemeClr>
                </a:solidFill>
                <a:round/>
              </a:ln>
              <a:effectLst/>
            </c:spPr>
          </c:errBars>
          <c:cat>
            <c:multiLvlStrRef>
              <c:f>'FigureXII_CondomSexAge2002-2017'!$D$9:$E$10</c:f>
              <c:multiLvlStrCache>
                <c:ptCount val="2"/>
                <c:lvl>
                  <c:pt idx="0">
                    <c:v>Females</c:v>
                  </c:pt>
                  <c:pt idx="1">
                    <c:v>Males</c:v>
                  </c:pt>
                </c:lvl>
                <c:lvl>
                  <c:pt idx="0">
                    <c:v>50 years and older</c:v>
                  </c:pt>
                </c:lvl>
              </c:multiLvlStrCache>
            </c:multiLvlStrRef>
          </c:cat>
          <c:val>
            <c:numRef>
              <c:f>'FigureXII_CondomSexAge2002-2017'!$J$9:$J$10</c:f>
              <c:numCache>
                <c:formatCode>General</c:formatCode>
                <c:ptCount val="2"/>
                <c:pt idx="0">
                  <c:v>13.8</c:v>
                </c:pt>
                <c:pt idx="1">
                  <c:v>15.5</c:v>
                </c:pt>
              </c:numCache>
            </c:numRef>
          </c:val>
          <c:extLst>
            <c:ext xmlns:c16="http://schemas.microsoft.com/office/drawing/2014/chart" uri="{C3380CC4-5D6E-409C-BE32-E72D297353CC}">
              <c16:uniqueId val="{0000000E-A15C-44A8-A07D-463413037463}"/>
            </c:ext>
          </c:extLst>
        </c:ser>
        <c:dLbls>
          <c:dLblPos val="outEnd"/>
          <c:showLegendKey val="0"/>
          <c:showVal val="1"/>
          <c:showCatName val="0"/>
          <c:showSerName val="0"/>
          <c:showPercent val="0"/>
          <c:showBubbleSize val="0"/>
        </c:dLbls>
        <c:gapWidth val="100"/>
        <c:axId val="403883968"/>
        <c:axId val="403897296"/>
      </c:barChart>
      <c:catAx>
        <c:axId val="403883968"/>
        <c:scaling>
          <c:orientation val="minMax"/>
        </c:scaling>
        <c:delete val="0"/>
        <c:axPos val="b"/>
        <c:numFmt formatCode="General" sourceLinked="1"/>
        <c:majorTickMark val="none"/>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03897296"/>
        <c:crosses val="autoZero"/>
        <c:auto val="1"/>
        <c:lblAlgn val="ctr"/>
        <c:lblOffset val="100"/>
        <c:noMultiLvlLbl val="0"/>
      </c:catAx>
      <c:valAx>
        <c:axId val="403897296"/>
        <c:scaling>
          <c:orientation val="minMax"/>
          <c:max val="100"/>
        </c:scaling>
        <c:delete val="1"/>
        <c:axPos val="l"/>
        <c:majorGridlines>
          <c:spPr>
            <a:ln w="9525" cap="flat" cmpd="sng" algn="ctr">
              <a:noFill/>
              <a:round/>
            </a:ln>
            <a:effectLst/>
          </c:spPr>
        </c:majorGridlines>
        <c:numFmt formatCode="General" sourceLinked="1"/>
        <c:majorTickMark val="none"/>
        <c:minorTickMark val="none"/>
        <c:tickLblPos val="nextTo"/>
        <c:crossAx val="403883968"/>
        <c:crossesAt val="1"/>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'FigureX_Sexualdebut2002-2017 '!$A$3</c:f>
              <c:strCache>
                <c:ptCount val="1"/>
                <c:pt idx="0">
                  <c:v>Males</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spPr>
              <a:noFill/>
              <a:ln>
                <a:noFill/>
              </a:ln>
              <a:effectLst/>
            </c:spPr>
            <c:txPr>
              <a:bodyPr rot="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'FigureX_Sexualdebut2002-2017 '!$B$2:$F$2</c:f>
              <c:numCache>
                <c:formatCode>General</c:formatCode>
                <c:ptCount val="5"/>
                <c:pt idx="0">
                  <c:v>2002</c:v>
                </c:pt>
                <c:pt idx="1">
                  <c:v>2005</c:v>
                </c:pt>
                <c:pt idx="2">
                  <c:v>2008</c:v>
                </c:pt>
                <c:pt idx="3">
                  <c:v>2012</c:v>
                </c:pt>
                <c:pt idx="4">
                  <c:v>2017</c:v>
                </c:pt>
              </c:numCache>
            </c:numRef>
          </c:cat>
          <c:val>
            <c:numRef>
              <c:f>'FigureX_Sexualdebut2002-2017 '!$B$3:$F$3</c:f>
              <c:numCache>
                <c:formatCode>General</c:formatCode>
                <c:ptCount val="5"/>
                <c:pt idx="0">
                  <c:v>13.1</c:v>
                </c:pt>
                <c:pt idx="1">
                  <c:v>11.9</c:v>
                </c:pt>
                <c:pt idx="2">
                  <c:v>11.3</c:v>
                </c:pt>
                <c:pt idx="3">
                  <c:v>16.7</c:v>
                </c:pt>
                <c:pt idx="4">
                  <c:v>19.5</c:v>
                </c:pt>
              </c:numCache>
            </c:numRef>
          </c:val>
          <c:smooth val="0"/>
          <c:extLst>
            <c:ext xmlns:c16="http://schemas.microsoft.com/office/drawing/2014/chart" uri="{C3380CC4-5D6E-409C-BE32-E72D297353CC}">
              <c16:uniqueId val="{00000000-DA0B-47E9-BB5E-D8FDC0E42F31}"/>
            </c:ext>
          </c:extLst>
        </c:ser>
        <c:ser>
          <c:idx val="1"/>
          <c:order val="1"/>
          <c:tx>
            <c:strRef>
              <c:f>'FigureX_Sexualdebut2002-2017 '!$A$4</c:f>
              <c:strCache>
                <c:ptCount val="1"/>
                <c:pt idx="0">
                  <c:v>Females </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dLbls>
            <c:spPr>
              <a:noFill/>
              <a:ln>
                <a:noFill/>
              </a:ln>
              <a:effectLst/>
            </c:spPr>
            <c:txPr>
              <a:bodyPr rot="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'FigureX_Sexualdebut2002-2017 '!$B$2:$F$2</c:f>
              <c:numCache>
                <c:formatCode>General</c:formatCode>
                <c:ptCount val="5"/>
                <c:pt idx="0">
                  <c:v>2002</c:v>
                </c:pt>
                <c:pt idx="1">
                  <c:v>2005</c:v>
                </c:pt>
                <c:pt idx="2">
                  <c:v>2008</c:v>
                </c:pt>
                <c:pt idx="3">
                  <c:v>2012</c:v>
                </c:pt>
                <c:pt idx="4">
                  <c:v>2017</c:v>
                </c:pt>
              </c:numCache>
            </c:numRef>
          </c:cat>
          <c:val>
            <c:numRef>
              <c:f>'FigureX_Sexualdebut2002-2017 '!$B$4:$F$4</c:f>
              <c:numCache>
                <c:formatCode>General</c:formatCode>
                <c:ptCount val="5"/>
                <c:pt idx="0">
                  <c:v>5.3</c:v>
                </c:pt>
                <c:pt idx="1">
                  <c:v>5.0999999999999996</c:v>
                </c:pt>
                <c:pt idx="2">
                  <c:v>5.9</c:v>
                </c:pt>
                <c:pt idx="3" formatCode="0.0">
                  <c:v>5</c:v>
                </c:pt>
                <c:pt idx="4">
                  <c:v>7.6</c:v>
                </c:pt>
              </c:numCache>
            </c:numRef>
          </c:val>
          <c:smooth val="0"/>
          <c:extLst>
            <c:ext xmlns:c16="http://schemas.microsoft.com/office/drawing/2014/chart" uri="{C3380CC4-5D6E-409C-BE32-E72D297353CC}">
              <c16:uniqueId val="{00000001-DA0B-47E9-BB5E-D8FDC0E42F31}"/>
            </c:ext>
          </c:extLst>
        </c:ser>
        <c:ser>
          <c:idx val="2"/>
          <c:order val="2"/>
          <c:tx>
            <c:strRef>
              <c:f>'FigureX_Sexualdebut2002-2017 '!$A$5</c:f>
              <c:strCache>
                <c:ptCount val="1"/>
                <c:pt idx="0">
                  <c:v>Total </c:v>
                </c:pt>
              </c:strCache>
            </c:strRef>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dLbls>
            <c:dLbl>
              <c:idx val="0"/>
              <c:layout>
                <c:manualLayout>
                  <c:x val="-1.3888888888888888E-2"/>
                  <c:y val="-2.77777777777778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A0B-47E9-BB5E-D8FDC0E42F31}"/>
                </c:ext>
              </c:extLst>
            </c:dLbl>
            <c:dLbl>
              <c:idx val="1"/>
              <c:layout>
                <c:manualLayout>
                  <c:x val="-1.9444444444444445E-2"/>
                  <c:y val="-2.77777777777777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A0B-47E9-BB5E-D8FDC0E42F31}"/>
                </c:ext>
              </c:extLst>
            </c:dLbl>
            <c:dLbl>
              <c:idx val="2"/>
              <c:layout>
                <c:manualLayout>
                  <c:x val="-8.3333333333333332E-3"/>
                  <c:y val="-2.31481481481481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A0B-47E9-BB5E-D8FDC0E42F31}"/>
                </c:ext>
              </c:extLst>
            </c:dLbl>
            <c:dLbl>
              <c:idx val="3"/>
              <c:layout>
                <c:manualLayout>
                  <c:x val="-3.3333333333333333E-2"/>
                  <c:y val="-4.62962962962963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A0B-47E9-BB5E-D8FDC0E42F31}"/>
                </c:ext>
              </c:extLst>
            </c:dLbl>
            <c:dLbl>
              <c:idx val="4"/>
              <c:layout>
                <c:manualLayout>
                  <c:x val="-1.9444444444444445E-2"/>
                  <c:y val="-1.38888888888889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A0B-47E9-BB5E-D8FDC0E42F31}"/>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'FigureX_Sexualdebut2002-2017 '!$B$2:$F$2</c:f>
              <c:numCache>
                <c:formatCode>General</c:formatCode>
                <c:ptCount val="5"/>
                <c:pt idx="0">
                  <c:v>2002</c:v>
                </c:pt>
                <c:pt idx="1">
                  <c:v>2005</c:v>
                </c:pt>
                <c:pt idx="2">
                  <c:v>2008</c:v>
                </c:pt>
                <c:pt idx="3">
                  <c:v>2012</c:v>
                </c:pt>
                <c:pt idx="4">
                  <c:v>2017</c:v>
                </c:pt>
              </c:numCache>
            </c:numRef>
          </c:cat>
          <c:val>
            <c:numRef>
              <c:f>'FigureX_Sexualdebut2002-2017 '!$B$5:$F$5</c:f>
              <c:numCache>
                <c:formatCode>General</c:formatCode>
                <c:ptCount val="5"/>
                <c:pt idx="0">
                  <c:v>8.9</c:v>
                </c:pt>
                <c:pt idx="1">
                  <c:v>8.4</c:v>
                </c:pt>
                <c:pt idx="2">
                  <c:v>8.5</c:v>
                </c:pt>
                <c:pt idx="3">
                  <c:v>10.7</c:v>
                </c:pt>
                <c:pt idx="4">
                  <c:v>13.6</c:v>
                </c:pt>
              </c:numCache>
            </c:numRef>
          </c:val>
          <c:smooth val="0"/>
          <c:extLst>
            <c:ext xmlns:c16="http://schemas.microsoft.com/office/drawing/2014/chart" uri="{C3380CC4-5D6E-409C-BE32-E72D297353CC}">
              <c16:uniqueId val="{00000007-DA0B-47E9-BB5E-D8FDC0E42F31}"/>
            </c:ext>
          </c:extLst>
        </c:ser>
        <c:dLbls>
          <c:dLblPos val="t"/>
          <c:showLegendKey val="0"/>
          <c:showVal val="1"/>
          <c:showCatName val="0"/>
          <c:showSerName val="0"/>
          <c:showPercent val="0"/>
          <c:showBubbleSize val="0"/>
        </c:dLbls>
        <c:marker val="1"/>
        <c:smooth val="0"/>
        <c:axId val="552314544"/>
        <c:axId val="552311592"/>
      </c:lineChart>
      <c:catAx>
        <c:axId val="5523145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cap="all" baseline="0">
                    <a:solidFill>
                      <a:schemeClr val="tx1">
                        <a:lumMod val="65000"/>
                        <a:lumOff val="35000"/>
                      </a:schemeClr>
                    </a:solidFill>
                    <a:latin typeface="+mn-lt"/>
                    <a:ea typeface="+mn-ea"/>
                    <a:cs typeface="+mn-cs"/>
                  </a:defRPr>
                </a:pPr>
                <a:r>
                  <a:rPr lang="en-US"/>
                  <a:t>Survey year</a:t>
                </a:r>
              </a:p>
            </c:rich>
          </c:tx>
          <c:overlay val="0"/>
          <c:spPr>
            <a:noFill/>
            <a:ln>
              <a:noFill/>
            </a:ln>
            <a:effectLst/>
          </c:spPr>
          <c:txPr>
            <a:bodyPr rot="0" spcFirstLastPara="1" vertOverflow="ellipsis" vert="horz" wrap="square" anchor="ctr" anchorCtr="1"/>
            <a:lstStyle/>
            <a:p>
              <a:pPr>
                <a:defRPr sz="16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all" spc="120" normalizeH="0" baseline="0">
                <a:solidFill>
                  <a:schemeClr val="tx1">
                    <a:lumMod val="65000"/>
                    <a:lumOff val="35000"/>
                  </a:schemeClr>
                </a:solidFill>
                <a:latin typeface="+mn-lt"/>
                <a:ea typeface="+mn-ea"/>
                <a:cs typeface="+mn-cs"/>
              </a:defRPr>
            </a:pPr>
            <a:endParaRPr lang="en-US"/>
          </a:p>
        </c:txPr>
        <c:crossAx val="552311592"/>
        <c:crosses val="autoZero"/>
        <c:auto val="1"/>
        <c:lblAlgn val="ctr"/>
        <c:lblOffset val="100"/>
        <c:noMultiLvlLbl val="0"/>
      </c:catAx>
      <c:valAx>
        <c:axId val="552311592"/>
        <c:scaling>
          <c:orientation val="minMax"/>
        </c:scaling>
        <c:delete val="0"/>
        <c:axPos val="l"/>
        <c:title>
          <c:tx>
            <c:rich>
              <a:bodyPr rot="-5400000" spcFirstLastPara="1" vertOverflow="ellipsis" vert="horz" wrap="square" anchor="ctr" anchorCtr="1"/>
              <a:lstStyle/>
              <a:p>
                <a:pPr>
                  <a:defRPr sz="1600" b="0" i="0" u="none" strike="noStrike" kern="1200" cap="all" baseline="0">
                    <a:solidFill>
                      <a:schemeClr val="tx1">
                        <a:lumMod val="65000"/>
                        <a:lumOff val="35000"/>
                      </a:schemeClr>
                    </a:solidFill>
                    <a:latin typeface="+mn-lt"/>
                    <a:ea typeface="+mn-ea"/>
                    <a:cs typeface="+mn-cs"/>
                  </a:defRPr>
                </a:pPr>
                <a:r>
                  <a:rPr lang="en-US"/>
                  <a:t>Sex before 15 years of age (%)</a:t>
                </a:r>
              </a:p>
            </c:rich>
          </c:tx>
          <c:overlay val="0"/>
          <c:spPr>
            <a:noFill/>
            <a:ln>
              <a:noFill/>
            </a:ln>
            <a:effectLst/>
          </c:spPr>
          <c:txPr>
            <a:bodyPr rot="-5400000" spcFirstLastPara="1" vertOverflow="ellipsis" vert="horz" wrap="square" anchor="ctr" anchorCtr="1"/>
            <a:lstStyle/>
            <a:p>
              <a:pPr>
                <a:defRPr sz="16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5231454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noFill/>
      <a:round/>
    </a:ln>
    <a:effectLst/>
  </c:spPr>
  <c:txPr>
    <a:bodyPr/>
    <a:lstStyle/>
    <a:p>
      <a:pPr>
        <a:defRPr sz="1600"/>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248030452126875"/>
          <c:y val="1.9457357725209849E-2"/>
          <c:w val="0.76751969547873122"/>
          <c:h val="0.85882662384605235"/>
        </c:manualLayout>
      </c:layout>
      <c:barChart>
        <c:barDir val="col"/>
        <c:grouping val="clustered"/>
        <c:varyColors val="0"/>
        <c:ser>
          <c:idx val="0"/>
          <c:order val="0"/>
          <c:tx>
            <c:strRef>
              <c:f>'[Chart in Microsoft PowerPoint]FigureXII_multiPart2002-201 (2'!$K$2</c:f>
              <c:strCache>
                <c:ptCount val="1"/>
                <c:pt idx="0">
                  <c:v>2002</c:v>
                </c:pt>
              </c:strCache>
            </c:strRef>
          </c:tx>
          <c:spPr>
            <a:solidFill>
              <a:schemeClr val="accent6"/>
            </a:solidFill>
            <a:ln w="3175">
              <a:solidFill>
                <a:srgbClr val="000000"/>
              </a:solidFill>
            </a:ln>
            <a:effectLst/>
          </c:spPr>
          <c:invertIfNegative val="0"/>
          <c:dLbls>
            <c:dLbl>
              <c:idx val="0"/>
              <c:layout>
                <c:manualLayout>
                  <c:x val="0"/>
                  <c:y val="-5.428017079020676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93-415A-A6FF-FAD41584EEC0}"/>
                </c:ext>
              </c:extLst>
            </c:dLbl>
            <c:dLbl>
              <c:idx val="1"/>
              <c:layout>
                <c:manualLayout>
                  <c:x val="-1.4254091527542093E-2"/>
                  <c:y val="-8.732027474946295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B93-415A-A6FF-FAD41584EEC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'[Chart in Microsoft PowerPoint]FigureXII_multiPart2002-201 (2'!$D$23:$D$24</c:f>
                <c:numCache>
                  <c:formatCode>General</c:formatCode>
                  <c:ptCount val="2"/>
                  <c:pt idx="0">
                    <c:v>2.1999999999999993</c:v>
                  </c:pt>
                  <c:pt idx="1">
                    <c:v>4</c:v>
                  </c:pt>
                </c:numCache>
              </c:numRef>
            </c:plus>
            <c:minus>
              <c:numRef>
                <c:f>'[Chart in Microsoft PowerPoint]FigureXII_multiPart2002-201 (2'!$E$23:$E$24</c:f>
                <c:numCache>
                  <c:formatCode>General</c:formatCode>
                  <c:ptCount val="2"/>
                  <c:pt idx="0">
                    <c:v>2.3000000000000007</c:v>
                  </c:pt>
                  <c:pt idx="1">
                    <c:v>4</c:v>
                  </c:pt>
                </c:numCache>
              </c:numRef>
            </c:minus>
            <c:spPr>
              <a:noFill/>
              <a:ln w="9525" cap="flat" cmpd="sng" algn="ctr">
                <a:solidFill>
                  <a:schemeClr val="tx1">
                    <a:lumMod val="65000"/>
                    <a:lumOff val="35000"/>
                  </a:schemeClr>
                </a:solidFill>
                <a:round/>
              </a:ln>
              <a:effectLst/>
            </c:spPr>
          </c:errBars>
          <c:cat>
            <c:multiLvlStrRef>
              <c:f>'[Chart in Microsoft PowerPoint]FigureXII_multiPart2002-201 (2'!$I$3:$J$4</c:f>
              <c:multiLvlStrCache>
                <c:ptCount val="2"/>
                <c:lvl>
                  <c:pt idx="0">
                    <c:v>Females</c:v>
                  </c:pt>
                  <c:pt idx="1">
                    <c:v>Males</c:v>
                  </c:pt>
                </c:lvl>
                <c:lvl>
                  <c:pt idx="0">
                    <c:v>15-24 years old</c:v>
                  </c:pt>
                </c:lvl>
              </c:multiLvlStrCache>
            </c:multiLvlStrRef>
          </c:cat>
          <c:val>
            <c:numRef>
              <c:f>'[Chart in Microsoft PowerPoint]FigureXII_multiPart2002-201 (2'!$K$3:$K$4</c:f>
              <c:numCache>
                <c:formatCode>0.0</c:formatCode>
                <c:ptCount val="2"/>
                <c:pt idx="0" formatCode="General">
                  <c:v>8.8000000000000007</c:v>
                </c:pt>
                <c:pt idx="1">
                  <c:v>23</c:v>
                </c:pt>
              </c:numCache>
            </c:numRef>
          </c:val>
          <c:extLst>
            <c:ext xmlns:c16="http://schemas.microsoft.com/office/drawing/2014/chart" uri="{C3380CC4-5D6E-409C-BE32-E72D297353CC}">
              <c16:uniqueId val="{00000002-AB93-415A-A6FF-FAD41584EEC0}"/>
            </c:ext>
          </c:extLst>
        </c:ser>
        <c:ser>
          <c:idx val="1"/>
          <c:order val="1"/>
          <c:tx>
            <c:strRef>
              <c:f>'[Chart in Microsoft PowerPoint]FigureXII_multiPart2002-201 (2'!$L$2</c:f>
              <c:strCache>
                <c:ptCount val="1"/>
                <c:pt idx="0">
                  <c:v>2005</c:v>
                </c:pt>
              </c:strCache>
            </c:strRef>
          </c:tx>
          <c:spPr>
            <a:solidFill>
              <a:schemeClr val="accent3"/>
            </a:solidFill>
            <a:ln w="3175">
              <a:solidFill>
                <a:srgbClr val="000000"/>
              </a:solidFill>
            </a:ln>
            <a:effectLst/>
          </c:spPr>
          <c:invertIfNegative val="0"/>
          <c:dLbls>
            <c:dLbl>
              <c:idx val="0"/>
              <c:layout>
                <c:manualLayout>
                  <c:x val="0"/>
                  <c:y val="-5.90001856415290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B93-415A-A6FF-FAD41584EEC0}"/>
                </c:ext>
              </c:extLst>
            </c:dLbl>
            <c:dLbl>
              <c:idx val="1"/>
              <c:layout>
                <c:manualLayout>
                  <c:x val="-3.5635228818854908E-3"/>
                  <c:y val="-8.496026732380176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B93-415A-A6FF-FAD41584EEC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'[Chart in Microsoft PowerPoint]FigureXII_multiPart2002-201 (2'!$H$23:$H$24</c:f>
                <c:numCache>
                  <c:formatCode>General</c:formatCode>
                  <c:ptCount val="2"/>
                  <c:pt idx="0">
                    <c:v>2.1</c:v>
                  </c:pt>
                  <c:pt idx="1">
                    <c:v>3.8000000000000007</c:v>
                  </c:pt>
                </c:numCache>
              </c:numRef>
            </c:plus>
            <c:minus>
              <c:numRef>
                <c:f>'[Chart in Microsoft PowerPoint]FigureXII_multiPart2002-201 (2'!$I$23:$I$24</c:f>
                <c:numCache>
                  <c:formatCode>General</c:formatCode>
                  <c:ptCount val="2"/>
                  <c:pt idx="0">
                    <c:v>1.6</c:v>
                  </c:pt>
                  <c:pt idx="1">
                    <c:v>2.8</c:v>
                  </c:pt>
                </c:numCache>
              </c:numRef>
            </c:minus>
            <c:spPr>
              <a:noFill/>
              <a:ln w="9525" cap="flat" cmpd="sng" algn="ctr">
                <a:solidFill>
                  <a:schemeClr val="tx1">
                    <a:lumMod val="65000"/>
                    <a:lumOff val="35000"/>
                  </a:schemeClr>
                </a:solidFill>
                <a:round/>
              </a:ln>
              <a:effectLst/>
            </c:spPr>
          </c:errBars>
          <c:cat>
            <c:multiLvlStrRef>
              <c:f>'[Chart in Microsoft PowerPoint]FigureXII_multiPart2002-201 (2'!$I$3:$J$4</c:f>
              <c:multiLvlStrCache>
                <c:ptCount val="2"/>
                <c:lvl>
                  <c:pt idx="0">
                    <c:v>Females</c:v>
                  </c:pt>
                  <c:pt idx="1">
                    <c:v>Males</c:v>
                  </c:pt>
                </c:lvl>
                <c:lvl>
                  <c:pt idx="0">
                    <c:v>15-24 years old</c:v>
                  </c:pt>
                </c:lvl>
              </c:multiLvlStrCache>
            </c:multiLvlStrRef>
          </c:cat>
          <c:val>
            <c:numRef>
              <c:f>'[Chart in Microsoft PowerPoint]FigureXII_multiPart2002-201 (2'!$L$3:$L$4</c:f>
              <c:numCache>
                <c:formatCode>General</c:formatCode>
                <c:ptCount val="2"/>
                <c:pt idx="0" formatCode="0.0">
                  <c:v>6</c:v>
                </c:pt>
                <c:pt idx="1">
                  <c:v>27.2</c:v>
                </c:pt>
              </c:numCache>
            </c:numRef>
          </c:val>
          <c:extLst>
            <c:ext xmlns:c16="http://schemas.microsoft.com/office/drawing/2014/chart" uri="{C3380CC4-5D6E-409C-BE32-E72D297353CC}">
              <c16:uniqueId val="{00000005-AB93-415A-A6FF-FAD41584EEC0}"/>
            </c:ext>
          </c:extLst>
        </c:ser>
        <c:ser>
          <c:idx val="2"/>
          <c:order val="2"/>
          <c:tx>
            <c:strRef>
              <c:f>'[Chart in Microsoft PowerPoint]FigureXII_multiPart2002-201 (2'!$M$2</c:f>
              <c:strCache>
                <c:ptCount val="1"/>
                <c:pt idx="0">
                  <c:v>2008</c:v>
                </c:pt>
              </c:strCache>
            </c:strRef>
          </c:tx>
          <c:spPr>
            <a:solidFill>
              <a:srgbClr val="FFC000"/>
            </a:solidFill>
            <a:ln w="3175">
              <a:solidFill>
                <a:srgbClr val="000000"/>
              </a:solidFill>
            </a:ln>
            <a:effectLst/>
          </c:spPr>
          <c:invertIfNegative val="0"/>
          <c:dLbls>
            <c:dLbl>
              <c:idx val="0"/>
              <c:layout>
                <c:manualLayout>
                  <c:x val="0"/>
                  <c:y val="-4.484014108756212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B93-415A-A6FF-FAD41584EEC0}"/>
                </c:ext>
              </c:extLst>
            </c:dLbl>
            <c:dLbl>
              <c:idx val="1"/>
              <c:layout>
                <c:manualLayout>
                  <c:x val="-2.4944660173198435E-2"/>
                  <c:y val="-0.1109203902301602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B93-415A-A6FF-FAD41584EEC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'[Chart in Microsoft PowerPoint]FigureXII_multiPart2002-201 (2'!$N$23:$N$24</c:f>
                <c:numCache>
                  <c:formatCode>General</c:formatCode>
                  <c:ptCount val="2"/>
                  <c:pt idx="0">
                    <c:v>2.0999999999999996</c:v>
                  </c:pt>
                  <c:pt idx="1">
                    <c:v>5.0999999999999979</c:v>
                  </c:pt>
                </c:numCache>
              </c:numRef>
            </c:plus>
            <c:minus>
              <c:numRef>
                <c:f>'[Chart in Microsoft PowerPoint]FigureXII_multiPart2002-201 (2'!$O$23:$O$24</c:f>
                <c:numCache>
                  <c:formatCode>General</c:formatCode>
                  <c:ptCount val="2"/>
                  <c:pt idx="0">
                    <c:v>1.5999999999999996</c:v>
                  </c:pt>
                  <c:pt idx="1">
                    <c:v>4.6999999999999993</c:v>
                  </c:pt>
                </c:numCache>
              </c:numRef>
            </c:minus>
            <c:spPr>
              <a:noFill/>
              <a:ln w="9525" cap="flat" cmpd="sng" algn="ctr">
                <a:solidFill>
                  <a:schemeClr val="tx1">
                    <a:lumMod val="65000"/>
                    <a:lumOff val="35000"/>
                  </a:schemeClr>
                </a:solidFill>
                <a:round/>
              </a:ln>
              <a:effectLst/>
            </c:spPr>
          </c:errBars>
          <c:cat>
            <c:multiLvlStrRef>
              <c:f>'[Chart in Microsoft PowerPoint]FigureXII_multiPart2002-201 (2'!$I$3:$J$4</c:f>
              <c:multiLvlStrCache>
                <c:ptCount val="2"/>
                <c:lvl>
                  <c:pt idx="0">
                    <c:v>Females</c:v>
                  </c:pt>
                  <c:pt idx="1">
                    <c:v>Males</c:v>
                  </c:pt>
                </c:lvl>
                <c:lvl>
                  <c:pt idx="0">
                    <c:v>15-24 years old</c:v>
                  </c:pt>
                </c:lvl>
              </c:multiLvlStrCache>
            </c:multiLvlStrRef>
          </c:cat>
          <c:val>
            <c:numRef>
              <c:f>'[Chart in Microsoft PowerPoint]FigureXII_multiPart2002-201 (2'!$M$3:$M$4</c:f>
              <c:numCache>
                <c:formatCode>General</c:formatCode>
                <c:ptCount val="2"/>
                <c:pt idx="0" formatCode="0.0">
                  <c:v>6</c:v>
                </c:pt>
                <c:pt idx="1">
                  <c:v>30.8</c:v>
                </c:pt>
              </c:numCache>
            </c:numRef>
          </c:val>
          <c:extLst>
            <c:ext xmlns:c16="http://schemas.microsoft.com/office/drawing/2014/chart" uri="{C3380CC4-5D6E-409C-BE32-E72D297353CC}">
              <c16:uniqueId val="{00000008-AB93-415A-A6FF-FAD41584EEC0}"/>
            </c:ext>
          </c:extLst>
        </c:ser>
        <c:ser>
          <c:idx val="3"/>
          <c:order val="3"/>
          <c:tx>
            <c:strRef>
              <c:f>'[Chart in Microsoft PowerPoint]FigureXII_multiPart2002-201 (2'!$N$2</c:f>
              <c:strCache>
                <c:ptCount val="1"/>
                <c:pt idx="0">
                  <c:v>2012</c:v>
                </c:pt>
              </c:strCache>
            </c:strRef>
          </c:tx>
          <c:spPr>
            <a:solidFill>
              <a:srgbClr val="4F81BD"/>
            </a:solidFill>
            <a:ln w="3175">
              <a:solidFill>
                <a:srgbClr val="000000"/>
              </a:solidFill>
            </a:ln>
            <a:effectLst/>
          </c:spPr>
          <c:invertIfNegative val="0"/>
          <c:dLbls>
            <c:dLbl>
              <c:idx val="0"/>
              <c:layout>
                <c:manualLayout>
                  <c:x val="-6.5330498131078053E-17"/>
                  <c:y val="-5.192016336454551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B93-415A-A6FF-FAD41584EEC0}"/>
                </c:ext>
              </c:extLst>
            </c:dLbl>
            <c:dLbl>
              <c:idx val="1"/>
              <c:layout>
                <c:manualLayout>
                  <c:x val="6.0579888992053341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B93-415A-A6FF-FAD41584EEC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'[Chart in Microsoft PowerPoint]FigureXII_multiPart2002-201 (2'!$T$23:$T$24</c:f>
                <c:numCache>
                  <c:formatCode>General</c:formatCode>
                  <c:ptCount val="2"/>
                  <c:pt idx="0">
                    <c:v>2.1000000000000014</c:v>
                  </c:pt>
                  <c:pt idx="1">
                    <c:v>4.2000000000000028</c:v>
                  </c:pt>
                </c:numCache>
              </c:numRef>
            </c:plus>
            <c:minus>
              <c:numRef>
                <c:f>'[Chart in Microsoft PowerPoint]FigureXII_multiPart2002-201 (2'!$U$23:$U$24</c:f>
                <c:numCache>
                  <c:formatCode>General</c:formatCode>
                  <c:ptCount val="2"/>
                  <c:pt idx="0">
                    <c:v>1.5999999999999996</c:v>
                  </c:pt>
                  <c:pt idx="1">
                    <c:v>4</c:v>
                  </c:pt>
                </c:numCache>
              </c:numRef>
            </c:minus>
            <c:spPr>
              <a:noFill/>
              <a:ln w="9525" cap="flat" cmpd="sng" algn="ctr">
                <a:solidFill>
                  <a:schemeClr val="tx1">
                    <a:lumMod val="65000"/>
                    <a:lumOff val="35000"/>
                  </a:schemeClr>
                </a:solidFill>
                <a:round/>
              </a:ln>
              <a:effectLst/>
            </c:spPr>
          </c:errBars>
          <c:cat>
            <c:multiLvlStrRef>
              <c:f>'[Chart in Microsoft PowerPoint]FigureXII_multiPart2002-201 (2'!$I$3:$J$4</c:f>
              <c:multiLvlStrCache>
                <c:ptCount val="2"/>
                <c:lvl>
                  <c:pt idx="0">
                    <c:v>Females</c:v>
                  </c:pt>
                  <c:pt idx="1">
                    <c:v>Males</c:v>
                  </c:pt>
                </c:lvl>
                <c:lvl>
                  <c:pt idx="0">
                    <c:v>15-24 years old</c:v>
                  </c:pt>
                </c:lvl>
              </c:multiLvlStrCache>
            </c:multiLvlStrRef>
          </c:cat>
          <c:val>
            <c:numRef>
              <c:f>'[Chart in Microsoft PowerPoint]FigureXII_multiPart2002-201 (2'!$N$3:$N$4</c:f>
              <c:numCache>
                <c:formatCode>General</c:formatCode>
                <c:ptCount val="2"/>
                <c:pt idx="0">
                  <c:v>8.1999999999999993</c:v>
                </c:pt>
                <c:pt idx="1">
                  <c:v>37.5</c:v>
                </c:pt>
              </c:numCache>
            </c:numRef>
          </c:val>
          <c:extLst>
            <c:ext xmlns:c16="http://schemas.microsoft.com/office/drawing/2014/chart" uri="{C3380CC4-5D6E-409C-BE32-E72D297353CC}">
              <c16:uniqueId val="{0000000B-AB93-415A-A6FF-FAD41584EEC0}"/>
            </c:ext>
          </c:extLst>
        </c:ser>
        <c:ser>
          <c:idx val="4"/>
          <c:order val="4"/>
          <c:tx>
            <c:strRef>
              <c:f>'[Chart in Microsoft PowerPoint]FigureXII_multiPart2002-201 (2'!$O$2</c:f>
              <c:strCache>
                <c:ptCount val="1"/>
                <c:pt idx="0">
                  <c:v>2017</c:v>
                </c:pt>
              </c:strCache>
            </c:strRef>
          </c:tx>
          <c:spPr>
            <a:solidFill>
              <a:srgbClr val="C0504D"/>
            </a:solidFill>
            <a:ln w="3175">
              <a:solidFill>
                <a:srgbClr val="000000"/>
              </a:solidFill>
            </a:ln>
            <a:effectLst/>
          </c:spPr>
          <c:invertIfNegative val="0"/>
          <c:dLbls>
            <c:dLbl>
              <c:idx val="0"/>
              <c:layout>
                <c:manualLayout>
                  <c:x val="6.5330498131078053E-17"/>
                  <c:y val="-4.956015593888435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B93-415A-A6FF-FAD41584EEC0}"/>
                </c:ext>
              </c:extLst>
            </c:dLbl>
            <c:dLbl>
              <c:idx val="1"/>
              <c:layout>
                <c:manualLayout>
                  <c:x val="0"/>
                  <c:y val="-8.968024188525551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B93-415A-A6FF-FAD41584EEC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'[Chart in Microsoft PowerPoint]FigureXII_multiPart2002-201 (2'!$Z$23:$Z$24</c:f>
                <c:numCache>
                  <c:formatCode>General</c:formatCode>
                  <c:ptCount val="2"/>
                  <c:pt idx="0">
                    <c:v>2.5</c:v>
                  </c:pt>
                  <c:pt idx="1">
                    <c:v>3.6999999999999993</c:v>
                  </c:pt>
                </c:numCache>
              </c:numRef>
            </c:plus>
            <c:minus>
              <c:numRef>
                <c:f>'[Chart in Microsoft PowerPoint]FigureXII_multiPart2002-201 (2'!$AA$23:$AA$24</c:f>
                <c:numCache>
                  <c:formatCode>General</c:formatCode>
                  <c:ptCount val="2"/>
                  <c:pt idx="0">
                    <c:v>2</c:v>
                  </c:pt>
                  <c:pt idx="1">
                    <c:v>3.3999999999999986</c:v>
                  </c:pt>
                </c:numCache>
              </c:numRef>
            </c:minus>
            <c:spPr>
              <a:noFill/>
              <a:ln w="9525" cap="flat" cmpd="sng" algn="ctr">
                <a:solidFill>
                  <a:schemeClr val="tx1">
                    <a:lumMod val="65000"/>
                    <a:lumOff val="35000"/>
                  </a:schemeClr>
                </a:solidFill>
                <a:round/>
              </a:ln>
              <a:effectLst/>
            </c:spPr>
          </c:errBars>
          <c:cat>
            <c:multiLvlStrRef>
              <c:f>'[Chart in Microsoft PowerPoint]FigureXII_multiPart2002-201 (2'!$I$3:$J$4</c:f>
              <c:multiLvlStrCache>
                <c:ptCount val="2"/>
                <c:lvl>
                  <c:pt idx="0">
                    <c:v>Females</c:v>
                  </c:pt>
                  <c:pt idx="1">
                    <c:v>Males</c:v>
                  </c:pt>
                </c:lvl>
                <c:lvl>
                  <c:pt idx="0">
                    <c:v>15-24 years old</c:v>
                  </c:pt>
                </c:lvl>
              </c:multiLvlStrCache>
            </c:multiLvlStrRef>
          </c:cat>
          <c:val>
            <c:numRef>
              <c:f>'[Chart in Microsoft PowerPoint]FigureXII_multiPart2002-201 (2'!$O$3:$O$4</c:f>
              <c:numCache>
                <c:formatCode>General</c:formatCode>
                <c:ptCount val="2"/>
                <c:pt idx="0" formatCode="0.0">
                  <c:v>9</c:v>
                </c:pt>
                <c:pt idx="1">
                  <c:v>25.5</c:v>
                </c:pt>
              </c:numCache>
            </c:numRef>
          </c:val>
          <c:extLst>
            <c:ext xmlns:c16="http://schemas.microsoft.com/office/drawing/2014/chart" uri="{C3380CC4-5D6E-409C-BE32-E72D297353CC}">
              <c16:uniqueId val="{0000000E-AB93-415A-A6FF-FAD41584EEC0}"/>
            </c:ext>
          </c:extLst>
        </c:ser>
        <c:dLbls>
          <c:showLegendKey val="0"/>
          <c:showVal val="0"/>
          <c:showCatName val="0"/>
          <c:showSerName val="0"/>
          <c:showPercent val="0"/>
          <c:showBubbleSize val="0"/>
        </c:dLbls>
        <c:gapWidth val="50"/>
        <c:axId val="323237928"/>
        <c:axId val="323244200"/>
      </c:barChart>
      <c:catAx>
        <c:axId val="3232379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23244200"/>
        <c:crosses val="autoZero"/>
        <c:auto val="1"/>
        <c:lblAlgn val="ctr"/>
        <c:lblOffset val="100"/>
        <c:noMultiLvlLbl val="0"/>
      </c:catAx>
      <c:valAx>
        <c:axId val="323244200"/>
        <c:scaling>
          <c:orientation val="minMax"/>
          <c:max val="40"/>
        </c:scaling>
        <c:delete val="0"/>
        <c:axPos val="l"/>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sysClr val="windowText" lastClr="000000">
                        <a:lumMod val="65000"/>
                        <a:lumOff val="35000"/>
                      </a:sysClr>
                    </a:solidFill>
                    <a:latin typeface="+mn-lt"/>
                    <a:ea typeface="+mn-ea"/>
                    <a:cs typeface="+mn-cs"/>
                  </a:defRPr>
                </a:pPr>
                <a:r>
                  <a:rPr lang="en-US" sz="1400" b="0" i="0" baseline="0" dirty="0">
                    <a:effectLst/>
                  </a:rPr>
                  <a:t>More than one sexual partner (%)</a:t>
                </a:r>
                <a:endParaRPr lang="en-US" sz="1400" dirty="0">
                  <a:effectLst/>
                </a:endParaRPr>
              </a:p>
            </c:rich>
          </c:tx>
          <c:layout>
            <c:manualLayout>
              <c:xMode val="edge"/>
              <c:yMode val="edge"/>
              <c:x val="9.2970125105934082E-3"/>
              <c:y val="0.17154646151862424"/>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sysClr val="windowText" lastClr="000000">
                      <a:lumMod val="65000"/>
                      <a:lumOff val="35000"/>
                    </a:sysClr>
                  </a:solidFill>
                  <a:latin typeface="+mn-lt"/>
                  <a:ea typeface="+mn-ea"/>
                  <a:cs typeface="+mn-cs"/>
                </a:defRPr>
              </a:pPr>
              <a:endParaRPr lang="en-US"/>
            </a:p>
          </c:txPr>
        </c:title>
        <c:numFmt formatCode="#,##0.0" sourceLinked="0"/>
        <c:majorTickMark val="out"/>
        <c:minorTickMark val="none"/>
        <c:tickLblPos val="nextTo"/>
        <c:spPr>
          <a:noFill/>
          <a:ln>
            <a:solidFill>
              <a:schemeClr val="dk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23237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925925925925923E-2"/>
          <c:y val="2.3946837003517903E-2"/>
          <c:w val="0.94395815106445025"/>
          <c:h val="0.8483912083558417"/>
        </c:manualLayout>
      </c:layout>
      <c:barChart>
        <c:barDir val="col"/>
        <c:grouping val="clustered"/>
        <c:varyColors val="0"/>
        <c:ser>
          <c:idx val="0"/>
          <c:order val="0"/>
          <c:tx>
            <c:strRef>
              <c:f>'[Chart in Microsoft PowerPoint]FigureXII_multiPart2002-201 (2'!$S$2</c:f>
              <c:strCache>
                <c:ptCount val="1"/>
                <c:pt idx="0">
                  <c:v>2002</c:v>
                </c:pt>
              </c:strCache>
            </c:strRef>
          </c:tx>
          <c:spPr>
            <a:solidFill>
              <a:schemeClr val="accent6"/>
            </a:solidFill>
            <a:ln w="3175">
              <a:solidFill>
                <a:srgbClr val="000000"/>
              </a:solidFill>
            </a:ln>
            <a:effectLst/>
          </c:spPr>
          <c:invertIfNegative val="0"/>
          <c:dLbls>
            <c:dLbl>
              <c:idx val="0"/>
              <c:layout>
                <c:manualLayout>
                  <c:x val="-1.0104233657158725E-17"/>
                  <c:y val="-2.360008302769376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36E-4A07-979E-D60223AFC389}"/>
                </c:ext>
              </c:extLst>
            </c:dLbl>
            <c:dLbl>
              <c:idx val="1"/>
              <c:layout>
                <c:manualLayout>
                  <c:x val="-3.968253968253968E-2"/>
                  <c:y val="-4.48401577526179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36E-4A07-979E-D60223AFC38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'[Chart in Microsoft PowerPoint]FigureXII_multiPart2002-201 (2'!$D$25:$D$26</c:f>
                <c:numCache>
                  <c:formatCode>General</c:formatCode>
                  <c:ptCount val="2"/>
                  <c:pt idx="0">
                    <c:v>0.79999999999999982</c:v>
                  </c:pt>
                  <c:pt idx="1">
                    <c:v>2.5999999999999996</c:v>
                  </c:pt>
                </c:numCache>
              </c:numRef>
            </c:plus>
            <c:minus>
              <c:numRef>
                <c:f>'[Chart in Microsoft PowerPoint]FigureXII_multiPart2002-201 (2'!$E$25:$E$26</c:f>
                <c:numCache>
                  <c:formatCode>General</c:formatCode>
                  <c:ptCount val="2"/>
                  <c:pt idx="0">
                    <c:v>0.4</c:v>
                  </c:pt>
                  <c:pt idx="1">
                    <c:v>1.6999999999999993</c:v>
                  </c:pt>
                </c:numCache>
              </c:numRef>
            </c:minus>
            <c:spPr>
              <a:noFill/>
              <a:ln w="9525" cap="flat" cmpd="sng" algn="ctr">
                <a:solidFill>
                  <a:schemeClr val="tx1">
                    <a:lumMod val="65000"/>
                    <a:lumOff val="35000"/>
                  </a:schemeClr>
                </a:solidFill>
                <a:round/>
              </a:ln>
              <a:effectLst/>
            </c:spPr>
          </c:errBars>
          <c:cat>
            <c:multiLvlStrRef>
              <c:f>'[Chart in Microsoft PowerPoint]FigureXII_multiPart2002-201 (2'!$Q$3:$R$4</c:f>
              <c:multiLvlStrCache>
                <c:ptCount val="2"/>
                <c:lvl>
                  <c:pt idx="0">
                    <c:v>Females</c:v>
                  </c:pt>
                  <c:pt idx="1">
                    <c:v>Males</c:v>
                  </c:pt>
                </c:lvl>
                <c:lvl>
                  <c:pt idx="0">
                    <c:v>25-49 years old</c:v>
                  </c:pt>
                </c:lvl>
              </c:multiLvlStrCache>
            </c:multiLvlStrRef>
          </c:cat>
          <c:val>
            <c:numRef>
              <c:f>'[Chart in Microsoft PowerPoint]FigureXII_multiPart2002-201 (2'!$S$3:$S$4</c:f>
              <c:numCache>
                <c:formatCode>General</c:formatCode>
                <c:ptCount val="2"/>
                <c:pt idx="0">
                  <c:v>2.5</c:v>
                </c:pt>
                <c:pt idx="1">
                  <c:v>11.5</c:v>
                </c:pt>
              </c:numCache>
            </c:numRef>
          </c:val>
          <c:extLst>
            <c:ext xmlns:c16="http://schemas.microsoft.com/office/drawing/2014/chart" uri="{C3380CC4-5D6E-409C-BE32-E72D297353CC}">
              <c16:uniqueId val="{00000000-123E-4F44-BF84-9EAEF8C9B36D}"/>
            </c:ext>
          </c:extLst>
        </c:ser>
        <c:ser>
          <c:idx val="1"/>
          <c:order val="1"/>
          <c:tx>
            <c:strRef>
              <c:f>'[Chart in Microsoft PowerPoint]FigureXII_multiPart2002-201 (2'!$T$2</c:f>
              <c:strCache>
                <c:ptCount val="1"/>
                <c:pt idx="0">
                  <c:v>2005</c:v>
                </c:pt>
              </c:strCache>
            </c:strRef>
          </c:tx>
          <c:spPr>
            <a:solidFill>
              <a:schemeClr val="accent3"/>
            </a:solidFill>
            <a:ln w="3175">
              <a:solidFill>
                <a:srgbClr val="000000"/>
              </a:solidFill>
            </a:ln>
            <a:effectLst/>
          </c:spPr>
          <c:invertIfNegative val="0"/>
          <c:dLbls>
            <c:dLbl>
              <c:idx val="0"/>
              <c:layout>
                <c:manualLayout>
                  <c:x val="-2.020846731431745E-17"/>
                  <c:y val="-1.180004151384692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36E-4A07-979E-D60223AFC389}"/>
                </c:ext>
              </c:extLst>
            </c:dLbl>
            <c:dLbl>
              <c:idx val="1"/>
              <c:layout>
                <c:manualLayout>
                  <c:x val="-8.8183421516755661E-3"/>
                  <c:y val="-6.372022417477292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36E-4A07-979E-D60223AFC38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'[Chart in Microsoft PowerPoint]FigureXII_multiPart2002-201 (2'!$H$25:$H$26</c:f>
                <c:numCache>
                  <c:formatCode>General</c:formatCode>
                  <c:ptCount val="2"/>
                  <c:pt idx="0">
                    <c:v>0.59999999999999987</c:v>
                  </c:pt>
                  <c:pt idx="1">
                    <c:v>3.0999999999999996</c:v>
                  </c:pt>
                </c:numCache>
              </c:numRef>
            </c:plus>
            <c:minus>
              <c:numRef>
                <c:f>'[Chart in Microsoft PowerPoint]FigureXII_multiPart2002-201 (2'!$I$25:$I$26</c:f>
                <c:numCache>
                  <c:formatCode>General</c:formatCode>
                  <c:ptCount val="2"/>
                  <c:pt idx="0">
                    <c:v>0.4</c:v>
                  </c:pt>
                  <c:pt idx="1">
                    <c:v>2.8000000000000007</c:v>
                  </c:pt>
                </c:numCache>
              </c:numRef>
            </c:minus>
            <c:spPr>
              <a:noFill/>
              <a:ln w="9525" cap="flat" cmpd="sng" algn="ctr">
                <a:solidFill>
                  <a:schemeClr val="tx1">
                    <a:lumMod val="65000"/>
                    <a:lumOff val="35000"/>
                  </a:schemeClr>
                </a:solidFill>
                <a:round/>
              </a:ln>
              <a:effectLst/>
            </c:spPr>
          </c:errBars>
          <c:cat>
            <c:multiLvlStrRef>
              <c:f>'[Chart in Microsoft PowerPoint]FigureXII_multiPart2002-201 (2'!$Q$3:$R$4</c:f>
              <c:multiLvlStrCache>
                <c:ptCount val="2"/>
                <c:lvl>
                  <c:pt idx="0">
                    <c:v>Females</c:v>
                  </c:pt>
                  <c:pt idx="1">
                    <c:v>Males</c:v>
                  </c:pt>
                </c:lvl>
                <c:lvl>
                  <c:pt idx="0">
                    <c:v>25-49 years old</c:v>
                  </c:pt>
                </c:lvl>
              </c:multiLvlStrCache>
            </c:multiLvlStrRef>
          </c:cat>
          <c:val>
            <c:numRef>
              <c:f>'[Chart in Microsoft PowerPoint]FigureXII_multiPart2002-201 (2'!$T$3:$T$4</c:f>
              <c:numCache>
                <c:formatCode>General</c:formatCode>
                <c:ptCount val="2"/>
                <c:pt idx="0">
                  <c:v>1.8</c:v>
                </c:pt>
                <c:pt idx="1">
                  <c:v>14.4</c:v>
                </c:pt>
              </c:numCache>
            </c:numRef>
          </c:val>
          <c:extLst>
            <c:ext xmlns:c16="http://schemas.microsoft.com/office/drawing/2014/chart" uri="{C3380CC4-5D6E-409C-BE32-E72D297353CC}">
              <c16:uniqueId val="{00000001-123E-4F44-BF84-9EAEF8C9B36D}"/>
            </c:ext>
          </c:extLst>
        </c:ser>
        <c:ser>
          <c:idx val="2"/>
          <c:order val="2"/>
          <c:tx>
            <c:strRef>
              <c:f>'[Chart in Microsoft PowerPoint]FigureXII_multiPart2002-201 (2'!$U$2</c:f>
              <c:strCache>
                <c:ptCount val="1"/>
                <c:pt idx="0">
                  <c:v>2008</c:v>
                </c:pt>
              </c:strCache>
            </c:strRef>
          </c:tx>
          <c:spPr>
            <a:solidFill>
              <a:schemeClr val="accent4"/>
            </a:solidFill>
            <a:ln w="3175">
              <a:solidFill>
                <a:srgbClr val="000000"/>
              </a:solidFill>
            </a:ln>
            <a:effectLst/>
          </c:spPr>
          <c:invertIfNegative val="0"/>
          <c:dLbls>
            <c:dLbl>
              <c:idx val="0"/>
              <c:layout>
                <c:manualLayout>
                  <c:x val="-4.4091710758377423E-3"/>
                  <c:y val="-2.59600913304631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36E-4A07-979E-D60223AFC389}"/>
                </c:ext>
              </c:extLst>
            </c:dLbl>
            <c:dLbl>
              <c:idx val="1"/>
              <c:layout>
                <c:manualLayout>
                  <c:x val="8.8183421516754047E-3"/>
                  <c:y val="-8.260029059692794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36E-4A07-979E-D60223AFC38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'[Chart in Microsoft PowerPoint]FigureXII_multiPart2002-201 (2'!$N$25:$N$26</c:f>
                <c:numCache>
                  <c:formatCode>General</c:formatCode>
                  <c:ptCount val="2"/>
                  <c:pt idx="0">
                    <c:v>1.2999999999999998</c:v>
                  </c:pt>
                  <c:pt idx="1">
                    <c:v>2.5999999999999979</c:v>
                  </c:pt>
                </c:numCache>
              </c:numRef>
            </c:plus>
            <c:minus>
              <c:numRef>
                <c:f>'[Chart in Microsoft PowerPoint]FigureXII_multiPart2002-201 (2'!$O$25:$O$26</c:f>
                <c:numCache>
                  <c:formatCode>General</c:formatCode>
                  <c:ptCount val="2"/>
                  <c:pt idx="0">
                    <c:v>0.89999999999999991</c:v>
                  </c:pt>
                  <c:pt idx="1">
                    <c:v>2.2000000000000011</c:v>
                  </c:pt>
                </c:numCache>
              </c:numRef>
            </c:minus>
            <c:spPr>
              <a:noFill/>
              <a:ln w="9525" cap="flat" cmpd="sng" algn="ctr">
                <a:solidFill>
                  <a:schemeClr val="tx1">
                    <a:lumMod val="65000"/>
                    <a:lumOff val="35000"/>
                  </a:schemeClr>
                </a:solidFill>
                <a:round/>
              </a:ln>
              <a:effectLst/>
            </c:spPr>
          </c:errBars>
          <c:cat>
            <c:multiLvlStrRef>
              <c:f>'[Chart in Microsoft PowerPoint]FigureXII_multiPart2002-201 (2'!$Q$3:$R$4</c:f>
              <c:multiLvlStrCache>
                <c:ptCount val="2"/>
                <c:lvl>
                  <c:pt idx="0">
                    <c:v>Females</c:v>
                  </c:pt>
                  <c:pt idx="1">
                    <c:v>Males</c:v>
                  </c:pt>
                </c:lvl>
                <c:lvl>
                  <c:pt idx="0">
                    <c:v>25-49 years old</c:v>
                  </c:pt>
                </c:lvl>
              </c:multiLvlStrCache>
            </c:multiLvlStrRef>
          </c:cat>
          <c:val>
            <c:numRef>
              <c:f>'[Chart in Microsoft PowerPoint]FigureXII_multiPart2002-201 (2'!$U$3:$U$4</c:f>
              <c:numCache>
                <c:formatCode>General</c:formatCode>
                <c:ptCount val="2"/>
                <c:pt idx="0" formatCode="0.0">
                  <c:v>3</c:v>
                </c:pt>
                <c:pt idx="1">
                  <c:v>14.8</c:v>
                </c:pt>
              </c:numCache>
            </c:numRef>
          </c:val>
          <c:extLst>
            <c:ext xmlns:c16="http://schemas.microsoft.com/office/drawing/2014/chart" uri="{C3380CC4-5D6E-409C-BE32-E72D297353CC}">
              <c16:uniqueId val="{00000002-123E-4F44-BF84-9EAEF8C9B36D}"/>
            </c:ext>
          </c:extLst>
        </c:ser>
        <c:ser>
          <c:idx val="3"/>
          <c:order val="3"/>
          <c:tx>
            <c:strRef>
              <c:f>'[Chart in Microsoft PowerPoint]FigureXII_multiPart2002-201 (2'!$V$2</c:f>
              <c:strCache>
                <c:ptCount val="1"/>
                <c:pt idx="0">
                  <c:v>2012</c:v>
                </c:pt>
              </c:strCache>
            </c:strRef>
          </c:tx>
          <c:spPr>
            <a:solidFill>
              <a:srgbClr val="4F81BD"/>
            </a:solidFill>
            <a:ln w="3175">
              <a:solidFill>
                <a:srgbClr val="000000"/>
              </a:solidFill>
            </a:ln>
            <a:effectLst/>
          </c:spPr>
          <c:invertIfNegative val="0"/>
          <c:dLbls>
            <c:dLbl>
              <c:idx val="0"/>
              <c:layout>
                <c:manualLayout>
                  <c:x val="4.04169346286349E-17"/>
                  <c:y val="-3.068010793600177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36E-4A07-979E-D60223AFC389}"/>
                </c:ext>
              </c:extLst>
            </c:dLbl>
            <c:dLbl>
              <c:idx val="1"/>
              <c:layout>
                <c:manualLayout>
                  <c:x val="-4.4091710758377423E-3"/>
                  <c:y val="-4.720016605538734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36E-4A07-979E-D60223AFC38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'[Chart in Microsoft PowerPoint]FigureXII_multiPart2002-201 (2'!$T$25:$T$26</c:f>
                <c:numCache>
                  <c:formatCode>General</c:formatCode>
                  <c:ptCount val="2"/>
                  <c:pt idx="0">
                    <c:v>1</c:v>
                  </c:pt>
                  <c:pt idx="1">
                    <c:v>2.3000000000000007</c:v>
                  </c:pt>
                </c:numCache>
              </c:numRef>
            </c:plus>
            <c:minus>
              <c:numRef>
                <c:f>'[Chart in Microsoft PowerPoint]FigureXII_multiPart2002-201 (2'!$U$25:$U$26</c:f>
                <c:numCache>
                  <c:formatCode>General</c:formatCode>
                  <c:ptCount val="2"/>
                  <c:pt idx="0">
                    <c:v>0.79999999999999982</c:v>
                  </c:pt>
                  <c:pt idx="1">
                    <c:v>2.1000000000000014</c:v>
                  </c:pt>
                </c:numCache>
              </c:numRef>
            </c:minus>
            <c:spPr>
              <a:noFill/>
              <a:ln w="9525" cap="flat" cmpd="sng" algn="ctr">
                <a:solidFill>
                  <a:schemeClr val="tx1">
                    <a:lumMod val="65000"/>
                    <a:lumOff val="35000"/>
                  </a:schemeClr>
                </a:solidFill>
                <a:round/>
              </a:ln>
              <a:effectLst/>
            </c:spPr>
          </c:errBars>
          <c:cat>
            <c:multiLvlStrRef>
              <c:f>'[Chart in Microsoft PowerPoint]FigureXII_multiPart2002-201 (2'!$Q$3:$R$4</c:f>
              <c:multiLvlStrCache>
                <c:ptCount val="2"/>
                <c:lvl>
                  <c:pt idx="0">
                    <c:v>Females</c:v>
                  </c:pt>
                  <c:pt idx="1">
                    <c:v>Males</c:v>
                  </c:pt>
                </c:lvl>
                <c:lvl>
                  <c:pt idx="0">
                    <c:v>25-49 years old</c:v>
                  </c:pt>
                </c:lvl>
              </c:multiLvlStrCache>
            </c:multiLvlStrRef>
          </c:cat>
          <c:val>
            <c:numRef>
              <c:f>'[Chart in Microsoft PowerPoint]FigureXII_multiPart2002-201 (2'!$V$3:$V$4</c:f>
              <c:numCache>
                <c:formatCode>General</c:formatCode>
                <c:ptCount val="2"/>
                <c:pt idx="0" formatCode="0.0">
                  <c:v>4</c:v>
                </c:pt>
                <c:pt idx="1">
                  <c:v>18.3</c:v>
                </c:pt>
              </c:numCache>
            </c:numRef>
          </c:val>
          <c:extLst>
            <c:ext xmlns:c16="http://schemas.microsoft.com/office/drawing/2014/chart" uri="{C3380CC4-5D6E-409C-BE32-E72D297353CC}">
              <c16:uniqueId val="{00000003-123E-4F44-BF84-9EAEF8C9B36D}"/>
            </c:ext>
          </c:extLst>
        </c:ser>
        <c:ser>
          <c:idx val="4"/>
          <c:order val="4"/>
          <c:tx>
            <c:strRef>
              <c:f>'[Chart in Microsoft PowerPoint]FigureXII_multiPart2002-201 (2'!$W$2</c:f>
              <c:strCache>
                <c:ptCount val="1"/>
                <c:pt idx="0">
                  <c:v>2017</c:v>
                </c:pt>
              </c:strCache>
            </c:strRef>
          </c:tx>
          <c:spPr>
            <a:solidFill>
              <a:srgbClr val="C0504D"/>
            </a:solidFill>
            <a:ln w="3175">
              <a:solidFill>
                <a:srgbClr val="000000"/>
              </a:solidFill>
            </a:ln>
            <a:effectLst/>
          </c:spPr>
          <c:invertIfNegative val="0"/>
          <c:dLbls>
            <c:dLbl>
              <c:idx val="0"/>
              <c:layout>
                <c:manualLayout>
                  <c:x val="4.4091710758377423E-3"/>
                  <c:y val="-3.540012454154051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36E-4A07-979E-D60223AFC389}"/>
                </c:ext>
              </c:extLst>
            </c:dLbl>
            <c:dLbl>
              <c:idx val="1"/>
              <c:layout>
                <c:manualLayout>
                  <c:x val="0"/>
                  <c:y val="-5.664019926646481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36E-4A07-979E-D60223AFC38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'[Chart in Microsoft PowerPoint]FigureXII_multiPart2002-201 (2'!$Z$25:$Z$26</c:f>
                <c:numCache>
                  <c:formatCode>General</c:formatCode>
                  <c:ptCount val="2"/>
                  <c:pt idx="0">
                    <c:v>1.1000000000000005</c:v>
                  </c:pt>
                  <c:pt idx="1">
                    <c:v>1.8999999999999986</c:v>
                  </c:pt>
                </c:numCache>
              </c:numRef>
            </c:plus>
            <c:minus>
              <c:numRef>
                <c:f>'[Chart in Microsoft PowerPoint]FigureXII_multiPart2002-201 (2'!$AA$25:$AA$26</c:f>
                <c:numCache>
                  <c:formatCode>General</c:formatCode>
                  <c:ptCount val="2"/>
                  <c:pt idx="0">
                    <c:v>0.89999999999999947</c:v>
                  </c:pt>
                  <c:pt idx="1">
                    <c:v>1.6999999999999993</c:v>
                  </c:pt>
                </c:numCache>
              </c:numRef>
            </c:minus>
            <c:spPr>
              <a:noFill/>
              <a:ln w="9525" cap="flat" cmpd="sng" algn="ctr">
                <a:solidFill>
                  <a:schemeClr val="tx1">
                    <a:lumMod val="65000"/>
                    <a:lumOff val="35000"/>
                  </a:schemeClr>
                </a:solidFill>
                <a:round/>
              </a:ln>
              <a:effectLst/>
            </c:spPr>
          </c:errBars>
          <c:cat>
            <c:multiLvlStrRef>
              <c:f>'[Chart in Microsoft PowerPoint]FigureXII_multiPart2002-201 (2'!$Q$3:$R$4</c:f>
              <c:multiLvlStrCache>
                <c:ptCount val="2"/>
                <c:lvl>
                  <c:pt idx="0">
                    <c:v>Females</c:v>
                  </c:pt>
                  <c:pt idx="1">
                    <c:v>Males</c:v>
                  </c:pt>
                </c:lvl>
                <c:lvl>
                  <c:pt idx="0">
                    <c:v>25-49 years old</c:v>
                  </c:pt>
                </c:lvl>
              </c:multiLvlStrCache>
            </c:multiLvlStrRef>
          </c:cat>
          <c:val>
            <c:numRef>
              <c:f>'[Chart in Microsoft PowerPoint]FigureXII_multiPart2002-201 (2'!$W$3:$W$4</c:f>
              <c:numCache>
                <c:formatCode>0.0</c:formatCode>
                <c:ptCount val="2"/>
                <c:pt idx="0" formatCode="General">
                  <c:v>5.0999999999999996</c:v>
                </c:pt>
                <c:pt idx="1">
                  <c:v>15</c:v>
                </c:pt>
              </c:numCache>
            </c:numRef>
          </c:val>
          <c:extLst>
            <c:ext xmlns:c16="http://schemas.microsoft.com/office/drawing/2014/chart" uri="{C3380CC4-5D6E-409C-BE32-E72D297353CC}">
              <c16:uniqueId val="{00000004-123E-4F44-BF84-9EAEF8C9B36D}"/>
            </c:ext>
          </c:extLst>
        </c:ser>
        <c:dLbls>
          <c:dLblPos val="outEnd"/>
          <c:showLegendKey val="0"/>
          <c:showVal val="1"/>
          <c:showCatName val="0"/>
          <c:showSerName val="0"/>
          <c:showPercent val="0"/>
          <c:showBubbleSize val="0"/>
        </c:dLbls>
        <c:gapWidth val="50"/>
        <c:axId val="323240672"/>
        <c:axId val="323238320"/>
      </c:barChart>
      <c:catAx>
        <c:axId val="323240672"/>
        <c:scaling>
          <c:orientation val="minMax"/>
        </c:scaling>
        <c:delete val="0"/>
        <c:axPos val="b"/>
        <c:numFmt formatCode="General" sourceLinked="1"/>
        <c:majorTickMark val="none"/>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23238320"/>
        <c:crosses val="autoZero"/>
        <c:auto val="1"/>
        <c:lblAlgn val="ctr"/>
        <c:lblOffset val="100"/>
        <c:noMultiLvlLbl val="0"/>
      </c:catAx>
      <c:valAx>
        <c:axId val="323238320"/>
        <c:scaling>
          <c:orientation val="minMax"/>
          <c:max val="40"/>
          <c:min val="0"/>
        </c:scaling>
        <c:delete val="1"/>
        <c:axPos val="l"/>
        <c:majorGridlines>
          <c:spPr>
            <a:ln w="9525" cap="flat" cmpd="sng" algn="ctr">
              <a:noFill/>
              <a:round/>
            </a:ln>
            <a:effectLst/>
          </c:spPr>
        </c:majorGridlines>
        <c:numFmt formatCode="General" sourceLinked="1"/>
        <c:majorTickMark val="out"/>
        <c:minorTickMark val="none"/>
        <c:tickLblPos val="nextTo"/>
        <c:crossAx val="32324067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205518831240973E-2"/>
          <c:y val="2.5433828061688014E-2"/>
          <c:w val="0.9332487362515276"/>
          <c:h val="0.84606225841756377"/>
        </c:manualLayout>
      </c:layout>
      <c:barChart>
        <c:barDir val="col"/>
        <c:grouping val="clustered"/>
        <c:varyColors val="0"/>
        <c:ser>
          <c:idx val="0"/>
          <c:order val="0"/>
          <c:tx>
            <c:strRef>
              <c:f>'[Chart in Microsoft PowerPoint]FigureXII_multiPart2002-201 (2'!$AB$2</c:f>
              <c:strCache>
                <c:ptCount val="1"/>
                <c:pt idx="0">
                  <c:v>2002</c:v>
                </c:pt>
              </c:strCache>
            </c:strRef>
          </c:tx>
          <c:spPr>
            <a:solidFill>
              <a:schemeClr val="accent6"/>
            </a:solidFill>
            <a:ln w="3175">
              <a:solidFill>
                <a:srgbClr val="000000"/>
              </a:solidFill>
            </a:ln>
            <a:effectLst/>
          </c:spPr>
          <c:invertIfNegative val="0"/>
          <c:dLbls>
            <c:dLbl>
              <c:idx val="1"/>
              <c:layout>
                <c:manualLayout>
                  <c:x val="-8.0833869257269799E-17"/>
                  <c:y val="-5.192015371636060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310-482B-9E91-01CA4389710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'[Chart in Microsoft PowerPoint]FigureXII_multiPart2002-201 (2'!$D$27:$D$28</c:f>
                <c:numCache>
                  <c:formatCode>General</c:formatCode>
                  <c:ptCount val="2"/>
                  <c:pt idx="0">
                    <c:v>0.30000000000000004</c:v>
                  </c:pt>
                  <c:pt idx="1">
                    <c:v>2.5999999999999996</c:v>
                  </c:pt>
                </c:numCache>
              </c:numRef>
            </c:plus>
            <c:minus>
              <c:numRef>
                <c:f>'[Chart in Microsoft PowerPoint]FigureXII_multiPart2002-201 (2'!$E$27:$E$28</c:f>
                <c:numCache>
                  <c:formatCode>General</c:formatCode>
                  <c:ptCount val="2"/>
                  <c:pt idx="0">
                    <c:v>0.5</c:v>
                  </c:pt>
                  <c:pt idx="1">
                    <c:v>2</c:v>
                  </c:pt>
                </c:numCache>
              </c:numRef>
            </c:minus>
            <c:spPr>
              <a:noFill/>
              <a:ln w="9525" cap="flat" cmpd="sng" algn="ctr">
                <a:solidFill>
                  <a:schemeClr val="tx1">
                    <a:lumMod val="65000"/>
                    <a:lumOff val="35000"/>
                  </a:schemeClr>
                </a:solidFill>
                <a:round/>
              </a:ln>
              <a:effectLst/>
            </c:spPr>
          </c:errBars>
          <c:cat>
            <c:multiLvlStrRef>
              <c:f>'[Chart in Microsoft PowerPoint]FigureXII_multiPart2002-201 (2'!$Z$3:$AA$4</c:f>
              <c:multiLvlStrCache>
                <c:ptCount val="2"/>
                <c:lvl>
                  <c:pt idx="0">
                    <c:v>Females</c:v>
                  </c:pt>
                  <c:pt idx="1">
                    <c:v>Males</c:v>
                  </c:pt>
                </c:lvl>
                <c:lvl>
                  <c:pt idx="0">
                    <c:v>50 years and older</c:v>
                  </c:pt>
                </c:lvl>
              </c:multiLvlStrCache>
            </c:multiLvlStrRef>
          </c:cat>
          <c:val>
            <c:numRef>
              <c:f>'[Chart in Microsoft PowerPoint]FigureXII_multiPart2002-201 (2'!$AB$3:$AB$4</c:f>
              <c:numCache>
                <c:formatCode>General</c:formatCode>
                <c:ptCount val="2"/>
                <c:pt idx="0">
                  <c:v>0.6</c:v>
                </c:pt>
                <c:pt idx="1">
                  <c:v>7.5</c:v>
                </c:pt>
              </c:numCache>
            </c:numRef>
          </c:val>
          <c:extLst>
            <c:ext xmlns:c16="http://schemas.microsoft.com/office/drawing/2014/chart" uri="{C3380CC4-5D6E-409C-BE32-E72D297353CC}">
              <c16:uniqueId val="{00000000-3E2B-4AE3-A5FE-62B4AA97845E}"/>
            </c:ext>
          </c:extLst>
        </c:ser>
        <c:ser>
          <c:idx val="1"/>
          <c:order val="1"/>
          <c:tx>
            <c:strRef>
              <c:f>'[Chart in Microsoft PowerPoint]FigureXII_multiPart2002-201 (2'!$AC$2</c:f>
              <c:strCache>
                <c:ptCount val="1"/>
                <c:pt idx="0">
                  <c:v>2005</c:v>
                </c:pt>
              </c:strCache>
            </c:strRef>
          </c:tx>
          <c:spPr>
            <a:solidFill>
              <a:schemeClr val="accent3"/>
            </a:solidFill>
            <a:ln w="3175">
              <a:solidFill>
                <a:srgbClr val="000000"/>
              </a:solidFill>
            </a:ln>
            <a:effectLst/>
          </c:spPr>
          <c:invertIfNegative val="0"/>
          <c:dLbls>
            <c:dLbl>
              <c:idx val="0"/>
              <c:layout>
                <c:manualLayout>
                  <c:x val="4.4091710758377223E-3"/>
                  <c:y val="-4.484013275503879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10-482B-9E91-01CA43897108}"/>
                </c:ext>
              </c:extLst>
            </c:dLbl>
            <c:dLbl>
              <c:idx val="1"/>
              <c:layout>
                <c:manualLayout>
                  <c:x val="8.8183421516754845E-3"/>
                  <c:y val="-4.48401327550387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310-482B-9E91-01CA4389710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'[Chart in Microsoft PowerPoint]FigureXII_multiPart2002-201 (2'!$N$27:$N$28</c:f>
                <c:numCache>
                  <c:formatCode>General</c:formatCode>
                  <c:ptCount val="2"/>
                  <c:pt idx="0">
                    <c:v>1.7</c:v>
                  </c:pt>
                  <c:pt idx="1">
                    <c:v>2</c:v>
                  </c:pt>
                </c:numCache>
              </c:numRef>
            </c:plus>
            <c:minus>
              <c:numRef>
                <c:f>'[Chart in Microsoft PowerPoint]FigureXII_multiPart2002-201 (2'!$O$27:$O$28</c:f>
                <c:numCache>
                  <c:formatCode>General</c:formatCode>
                  <c:ptCount val="2"/>
                  <c:pt idx="0">
                    <c:v>0.5</c:v>
                  </c:pt>
                  <c:pt idx="1">
                    <c:v>1.3000000000000003</c:v>
                  </c:pt>
                </c:numCache>
              </c:numRef>
            </c:minus>
            <c:spPr>
              <a:noFill/>
              <a:ln w="9525" cap="flat" cmpd="sng" algn="ctr">
                <a:solidFill>
                  <a:schemeClr val="tx1">
                    <a:lumMod val="65000"/>
                    <a:lumOff val="35000"/>
                  </a:schemeClr>
                </a:solidFill>
                <a:round/>
              </a:ln>
              <a:effectLst/>
            </c:spPr>
          </c:errBars>
          <c:cat>
            <c:multiLvlStrRef>
              <c:f>'[Chart in Microsoft PowerPoint]FigureXII_multiPart2002-201 (2'!$Z$3:$AA$4</c:f>
              <c:multiLvlStrCache>
                <c:ptCount val="2"/>
                <c:lvl>
                  <c:pt idx="0">
                    <c:v>Females</c:v>
                  </c:pt>
                  <c:pt idx="1">
                    <c:v>Males</c:v>
                  </c:pt>
                </c:lvl>
                <c:lvl>
                  <c:pt idx="0">
                    <c:v>50 years and older</c:v>
                  </c:pt>
                </c:lvl>
              </c:multiLvlStrCache>
            </c:multiLvlStrRef>
          </c:cat>
          <c:val>
            <c:numRef>
              <c:f>'[Chart in Microsoft PowerPoint]FigureXII_multiPart2002-201 (2'!$AC$3:$AC$4</c:f>
              <c:numCache>
                <c:formatCode>General</c:formatCode>
                <c:ptCount val="2"/>
                <c:pt idx="0">
                  <c:v>0.3</c:v>
                </c:pt>
                <c:pt idx="1">
                  <c:v>9.8000000000000007</c:v>
                </c:pt>
              </c:numCache>
            </c:numRef>
          </c:val>
          <c:extLst>
            <c:ext xmlns:c16="http://schemas.microsoft.com/office/drawing/2014/chart" uri="{C3380CC4-5D6E-409C-BE32-E72D297353CC}">
              <c16:uniqueId val="{00000001-3E2B-4AE3-A5FE-62B4AA97845E}"/>
            </c:ext>
          </c:extLst>
        </c:ser>
        <c:ser>
          <c:idx val="2"/>
          <c:order val="2"/>
          <c:tx>
            <c:strRef>
              <c:f>'[Chart in Microsoft PowerPoint]FigureXII_multiPart2002-201 (2'!$AD$2</c:f>
              <c:strCache>
                <c:ptCount val="1"/>
                <c:pt idx="0">
                  <c:v>2008</c:v>
                </c:pt>
              </c:strCache>
            </c:strRef>
          </c:tx>
          <c:spPr>
            <a:solidFill>
              <a:schemeClr val="accent4"/>
            </a:solidFill>
            <a:ln w="3175">
              <a:solidFill>
                <a:srgbClr val="000000"/>
              </a:solidFill>
            </a:ln>
            <a:effectLst/>
          </c:spPr>
          <c:invertIfNegative val="0"/>
          <c:dLbls>
            <c:dLbl>
              <c:idx val="0"/>
              <c:layout>
                <c:manualLayout>
                  <c:x val="0"/>
                  <c:y val="-2.124006288396570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310-482B-9E91-01CA43897108}"/>
                </c:ext>
              </c:extLst>
            </c:dLbl>
            <c:dLbl>
              <c:idx val="1"/>
              <c:layout>
                <c:manualLayout>
                  <c:x val="-8.0833869257269799E-17"/>
                  <c:y val="-5.192015371636069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310-482B-9E91-01CA4389710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'[Chart in Microsoft PowerPoint]FigureXII_multiPart2002-201 (2'!$T$27:$T$28</c:f>
                <c:numCache>
                  <c:formatCode>General</c:formatCode>
                  <c:ptCount val="2"/>
                  <c:pt idx="0">
                    <c:v>1.0999999999999999</c:v>
                  </c:pt>
                  <c:pt idx="1">
                    <c:v>2.3000000000000007</c:v>
                  </c:pt>
                </c:numCache>
              </c:numRef>
            </c:plus>
            <c:minus>
              <c:numRef>
                <c:f>'[Chart in Microsoft PowerPoint]FigureXII_multiPart2002-201 (2'!$U$27:$U$28</c:f>
                <c:numCache>
                  <c:formatCode>General</c:formatCode>
                  <c:ptCount val="2"/>
                  <c:pt idx="0">
                    <c:v>0.5</c:v>
                  </c:pt>
                  <c:pt idx="1">
                    <c:v>1.7999999999999998</c:v>
                  </c:pt>
                </c:numCache>
              </c:numRef>
            </c:minus>
            <c:spPr>
              <a:noFill/>
              <a:ln w="9525" cap="flat" cmpd="sng" algn="ctr">
                <a:solidFill>
                  <a:schemeClr val="tx1">
                    <a:lumMod val="65000"/>
                    <a:lumOff val="35000"/>
                  </a:schemeClr>
                </a:solidFill>
                <a:round/>
              </a:ln>
              <a:effectLst/>
            </c:spPr>
          </c:errBars>
          <c:cat>
            <c:multiLvlStrRef>
              <c:f>'[Chart in Microsoft PowerPoint]FigureXII_multiPart2002-201 (2'!$Z$3:$AA$4</c:f>
              <c:multiLvlStrCache>
                <c:ptCount val="2"/>
                <c:lvl>
                  <c:pt idx="0">
                    <c:v>Females</c:v>
                  </c:pt>
                  <c:pt idx="1">
                    <c:v>Males</c:v>
                  </c:pt>
                </c:lvl>
                <c:lvl>
                  <c:pt idx="0">
                    <c:v>50 years and older</c:v>
                  </c:pt>
                </c:lvl>
              </c:multiLvlStrCache>
            </c:multiLvlStrRef>
          </c:cat>
          <c:val>
            <c:numRef>
              <c:f>'[Chart in Microsoft PowerPoint]FigureXII_multiPart2002-201 (2'!$AD$3:$AD$4</c:f>
              <c:numCache>
                <c:formatCode>General</c:formatCode>
                <c:ptCount val="2"/>
                <c:pt idx="0">
                  <c:v>0.8</c:v>
                </c:pt>
                <c:pt idx="1">
                  <c:v>3.7</c:v>
                </c:pt>
              </c:numCache>
            </c:numRef>
          </c:val>
          <c:extLst>
            <c:ext xmlns:c16="http://schemas.microsoft.com/office/drawing/2014/chart" uri="{C3380CC4-5D6E-409C-BE32-E72D297353CC}">
              <c16:uniqueId val="{00000002-3E2B-4AE3-A5FE-62B4AA97845E}"/>
            </c:ext>
          </c:extLst>
        </c:ser>
        <c:ser>
          <c:idx val="3"/>
          <c:order val="3"/>
          <c:tx>
            <c:strRef>
              <c:f>'[Chart in Microsoft PowerPoint]FigureXII_multiPart2002-201 (2'!$AE$2</c:f>
              <c:strCache>
                <c:ptCount val="1"/>
                <c:pt idx="0">
                  <c:v>2012</c:v>
                </c:pt>
              </c:strCache>
            </c:strRef>
          </c:tx>
          <c:spPr>
            <a:solidFill>
              <a:srgbClr val="4F81BD"/>
            </a:solidFill>
            <a:ln w="3175">
              <a:solidFill>
                <a:srgbClr val="000000"/>
              </a:solidFill>
            </a:ln>
            <a:effectLst/>
          </c:spPr>
          <c:invertIfNegative val="0"/>
          <c:dLbls>
            <c:dLbl>
              <c:idx val="0"/>
              <c:layout>
                <c:manualLayout>
                  <c:x val="-2.2045855379188711E-2"/>
                  <c:y val="-4.720013974214600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310-482B-9E91-01CA43897108}"/>
                </c:ext>
              </c:extLst>
            </c:dLbl>
            <c:dLbl>
              <c:idx val="1"/>
              <c:layout>
                <c:manualLayout>
                  <c:x val="4.4091710758375809E-3"/>
                  <c:y val="-4.720013974214609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310-482B-9E91-01CA4389710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'[Chart in Microsoft PowerPoint]FigureXII_multiPart2002-201 (2'!$T$27:$T$28</c:f>
                <c:numCache>
                  <c:formatCode>General</c:formatCode>
                  <c:ptCount val="2"/>
                  <c:pt idx="0">
                    <c:v>1.0999999999999999</c:v>
                  </c:pt>
                  <c:pt idx="1">
                    <c:v>2.3000000000000007</c:v>
                  </c:pt>
                </c:numCache>
              </c:numRef>
            </c:plus>
            <c:minus>
              <c:numRef>
                <c:f>'[Chart in Microsoft PowerPoint]FigureXII_multiPart2002-201 (2'!$U$27:$U$28</c:f>
                <c:numCache>
                  <c:formatCode>General</c:formatCode>
                  <c:ptCount val="2"/>
                  <c:pt idx="0">
                    <c:v>0.5</c:v>
                  </c:pt>
                  <c:pt idx="1">
                    <c:v>1.7999999999999998</c:v>
                  </c:pt>
                </c:numCache>
              </c:numRef>
            </c:minus>
            <c:spPr>
              <a:noFill/>
              <a:ln w="9525" cap="flat" cmpd="sng" algn="ctr">
                <a:solidFill>
                  <a:schemeClr val="tx1">
                    <a:lumMod val="65000"/>
                    <a:lumOff val="35000"/>
                  </a:schemeClr>
                </a:solidFill>
                <a:round/>
              </a:ln>
              <a:effectLst/>
            </c:spPr>
          </c:errBars>
          <c:cat>
            <c:multiLvlStrRef>
              <c:f>'[Chart in Microsoft PowerPoint]FigureXII_multiPart2002-201 (2'!$Z$3:$AA$4</c:f>
              <c:multiLvlStrCache>
                <c:ptCount val="2"/>
                <c:lvl>
                  <c:pt idx="0">
                    <c:v>Females</c:v>
                  </c:pt>
                  <c:pt idx="1">
                    <c:v>Males</c:v>
                  </c:pt>
                </c:lvl>
                <c:lvl>
                  <c:pt idx="0">
                    <c:v>50 years and older</c:v>
                  </c:pt>
                </c:lvl>
              </c:multiLvlStrCache>
            </c:multiLvlStrRef>
          </c:cat>
          <c:val>
            <c:numRef>
              <c:f>'[Chart in Microsoft PowerPoint]FigureXII_multiPart2002-201 (2'!$AE$3:$AE$4</c:f>
              <c:numCache>
                <c:formatCode>General</c:formatCode>
                <c:ptCount val="2"/>
                <c:pt idx="0">
                  <c:v>0.8</c:v>
                </c:pt>
                <c:pt idx="1">
                  <c:v>6.5</c:v>
                </c:pt>
              </c:numCache>
            </c:numRef>
          </c:val>
          <c:extLst>
            <c:ext xmlns:c16="http://schemas.microsoft.com/office/drawing/2014/chart" uri="{C3380CC4-5D6E-409C-BE32-E72D297353CC}">
              <c16:uniqueId val="{00000003-3E2B-4AE3-A5FE-62B4AA97845E}"/>
            </c:ext>
          </c:extLst>
        </c:ser>
        <c:ser>
          <c:idx val="4"/>
          <c:order val="4"/>
          <c:tx>
            <c:strRef>
              <c:f>'[Chart in Microsoft PowerPoint]FigureXII_multiPart2002-201 (2'!$AF$2</c:f>
              <c:strCache>
                <c:ptCount val="1"/>
                <c:pt idx="0">
                  <c:v>2017</c:v>
                </c:pt>
              </c:strCache>
            </c:strRef>
          </c:tx>
          <c:spPr>
            <a:solidFill>
              <a:srgbClr val="C0504D"/>
            </a:solidFill>
            <a:ln w="3175">
              <a:solidFill>
                <a:srgbClr val="000000"/>
              </a:solidFill>
            </a:ln>
            <a:effectLst/>
          </c:spPr>
          <c:invertIfNegative val="0"/>
          <c:dLbls>
            <c:dLbl>
              <c:idx val="0"/>
              <c:layout>
                <c:manualLayout>
                  <c:x val="0"/>
                  <c:y val="-2.5960076858180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310-482B-9E91-01CA43897108}"/>
                </c:ext>
              </c:extLst>
            </c:dLbl>
            <c:dLbl>
              <c:idx val="1"/>
              <c:layout>
                <c:manualLayout>
                  <c:x val="-8.8183421516754845E-3"/>
                  <c:y val="-4.248012576793140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310-482B-9E91-01CA4389710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'[Chart in Microsoft PowerPoint]FigureXII_multiPart2002-201 (2'!$Z$27:$Z$28</c:f>
                <c:numCache>
                  <c:formatCode>General</c:formatCode>
                  <c:ptCount val="2"/>
                  <c:pt idx="0">
                    <c:v>0.79999999999999993</c:v>
                  </c:pt>
                  <c:pt idx="1">
                    <c:v>1.9000000000000004</c:v>
                  </c:pt>
                </c:numCache>
              </c:numRef>
            </c:plus>
            <c:minus>
              <c:numRef>
                <c:f>'[Chart in Microsoft PowerPoint]FigureXII_multiPart2002-201 (2'!$AA$27:$AA$28</c:f>
                <c:numCache>
                  <c:formatCode>General</c:formatCode>
                  <c:ptCount val="2"/>
                  <c:pt idx="0">
                    <c:v>0.3</c:v>
                  </c:pt>
                  <c:pt idx="1">
                    <c:v>1.4000000000000004</c:v>
                  </c:pt>
                </c:numCache>
              </c:numRef>
            </c:minus>
            <c:spPr>
              <a:noFill/>
              <a:ln w="9525" cap="flat" cmpd="sng" algn="ctr">
                <a:solidFill>
                  <a:schemeClr val="tx1">
                    <a:lumMod val="65000"/>
                    <a:lumOff val="35000"/>
                  </a:schemeClr>
                </a:solidFill>
                <a:round/>
              </a:ln>
              <a:effectLst/>
            </c:spPr>
          </c:errBars>
          <c:cat>
            <c:multiLvlStrRef>
              <c:f>'[Chart in Microsoft PowerPoint]FigureXII_multiPart2002-201 (2'!$Z$3:$AA$4</c:f>
              <c:multiLvlStrCache>
                <c:ptCount val="2"/>
                <c:lvl>
                  <c:pt idx="0">
                    <c:v>Females</c:v>
                  </c:pt>
                  <c:pt idx="1">
                    <c:v>Males</c:v>
                  </c:pt>
                </c:lvl>
                <c:lvl>
                  <c:pt idx="0">
                    <c:v>50 years and older</c:v>
                  </c:pt>
                </c:lvl>
              </c:multiLvlStrCache>
            </c:multiLvlStrRef>
          </c:cat>
          <c:val>
            <c:numRef>
              <c:f>'[Chart in Microsoft PowerPoint]FigureXII_multiPart2002-201 (2'!$AF$3:$AF$4</c:f>
              <c:numCache>
                <c:formatCode>General</c:formatCode>
                <c:ptCount val="2"/>
                <c:pt idx="0">
                  <c:v>0.6</c:v>
                </c:pt>
                <c:pt idx="1">
                  <c:v>5.5</c:v>
                </c:pt>
              </c:numCache>
            </c:numRef>
          </c:val>
          <c:extLst>
            <c:ext xmlns:c16="http://schemas.microsoft.com/office/drawing/2014/chart" uri="{C3380CC4-5D6E-409C-BE32-E72D297353CC}">
              <c16:uniqueId val="{00000004-3E2B-4AE3-A5FE-62B4AA97845E}"/>
            </c:ext>
          </c:extLst>
        </c:ser>
        <c:dLbls>
          <c:dLblPos val="outEnd"/>
          <c:showLegendKey val="0"/>
          <c:showVal val="1"/>
          <c:showCatName val="0"/>
          <c:showSerName val="0"/>
          <c:showPercent val="0"/>
          <c:showBubbleSize val="0"/>
        </c:dLbls>
        <c:gapWidth val="50"/>
        <c:axId val="323238712"/>
        <c:axId val="323240280"/>
      </c:barChart>
      <c:catAx>
        <c:axId val="323238712"/>
        <c:scaling>
          <c:orientation val="minMax"/>
        </c:scaling>
        <c:delete val="0"/>
        <c:axPos val="b"/>
        <c:numFmt formatCode="General" sourceLinked="1"/>
        <c:majorTickMark val="none"/>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23240280"/>
        <c:crosses val="autoZero"/>
        <c:auto val="1"/>
        <c:lblAlgn val="ctr"/>
        <c:lblOffset val="100"/>
        <c:noMultiLvlLbl val="0"/>
      </c:catAx>
      <c:valAx>
        <c:axId val="323240280"/>
        <c:scaling>
          <c:orientation val="minMax"/>
          <c:max val="40"/>
          <c:min val="0"/>
        </c:scaling>
        <c:delete val="1"/>
        <c:axPos val="l"/>
        <c:majorGridlines>
          <c:spPr>
            <a:ln w="9525" cap="flat" cmpd="sng" algn="ctr">
              <a:noFill/>
              <a:round/>
            </a:ln>
            <a:effectLst/>
          </c:spPr>
        </c:majorGridlines>
        <c:numFmt formatCode="General" sourceLinked="1"/>
        <c:majorTickMark val="out"/>
        <c:minorTickMark val="none"/>
        <c:tickLblPos val="nextTo"/>
        <c:crossAx val="3232387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221427845117019"/>
          <c:y val="9.9556598242519834E-2"/>
          <c:w val="0.84272980968216327"/>
          <c:h val="0.76880544538256279"/>
        </c:manualLayout>
      </c:layout>
      <c:lineChart>
        <c:grouping val="standard"/>
        <c:varyColors val="0"/>
        <c:ser>
          <c:idx val="1"/>
          <c:order val="0"/>
          <c:tx>
            <c:strRef>
              <c:f>'[Worksheet in 2018 HSRCReviewPanelmeeeting_June8_CD]Fig 3.6'!$B$4</c:f>
              <c:strCache>
                <c:ptCount val="1"/>
                <c:pt idx="0">
                  <c:v>Female</c:v>
                </c:pt>
              </c:strCache>
            </c:strRef>
          </c:tx>
          <c:spPr>
            <a:ln w="28575" cap="rnd">
              <a:solidFill>
                <a:srgbClr val="ED7D31"/>
              </a:solidFill>
              <a:round/>
            </a:ln>
            <a:effectLst/>
          </c:spPr>
          <c:marker>
            <c:symbol val="square"/>
            <c:size val="6"/>
            <c:spPr>
              <a:solidFill>
                <a:srgbClr val="ED7D31"/>
              </a:solidFill>
              <a:ln w="9525">
                <a:noFill/>
              </a:ln>
              <a:effectLst/>
            </c:spPr>
          </c:marker>
          <c:dLbls>
            <c:spPr>
              <a:noFill/>
              <a:ln w="25400">
                <a:noFill/>
              </a:ln>
            </c:spPr>
            <c:txPr>
              <a:bodyPr rot="0" vert="horz"/>
              <a:lstStyle/>
              <a:p>
                <a:pPr>
                  <a:defRPr sz="1400"/>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'[Worksheet in 2018 HSRCReviewPanelmeeeting_June8_CD]Fig 3.6'!$C$2:$G$2</c:f>
              <c:numCache>
                <c:formatCode>General</c:formatCode>
                <c:ptCount val="5"/>
                <c:pt idx="0">
                  <c:v>2002</c:v>
                </c:pt>
                <c:pt idx="1">
                  <c:v>2005</c:v>
                </c:pt>
                <c:pt idx="2">
                  <c:v>2008</c:v>
                </c:pt>
                <c:pt idx="3">
                  <c:v>2012</c:v>
                </c:pt>
                <c:pt idx="4">
                  <c:v>2017</c:v>
                </c:pt>
              </c:numCache>
            </c:numRef>
          </c:cat>
          <c:val>
            <c:numRef>
              <c:f>'[Worksheet in 2018 HSRCReviewPanelmeeeting_June8_CD]Fig 3.6'!$C$4:$G$4</c:f>
              <c:numCache>
                <c:formatCode>General</c:formatCode>
                <c:ptCount val="5"/>
                <c:pt idx="0">
                  <c:v>29.7</c:v>
                </c:pt>
                <c:pt idx="1">
                  <c:v>18.5</c:v>
                </c:pt>
                <c:pt idx="2">
                  <c:v>27.6</c:v>
                </c:pt>
                <c:pt idx="3">
                  <c:v>33.6</c:v>
                </c:pt>
                <c:pt idx="4">
                  <c:v>35.799999999999997</c:v>
                </c:pt>
              </c:numCache>
            </c:numRef>
          </c:val>
          <c:smooth val="0"/>
          <c:extLst>
            <c:ext xmlns:c16="http://schemas.microsoft.com/office/drawing/2014/chart" uri="{C3380CC4-5D6E-409C-BE32-E72D297353CC}">
              <c16:uniqueId val="{00000000-1395-4F73-BC0F-B03E41FC7253}"/>
            </c:ext>
          </c:extLst>
        </c:ser>
        <c:ser>
          <c:idx val="0"/>
          <c:order val="1"/>
          <c:tx>
            <c:strRef>
              <c:f>'[Worksheet in 2018 HSRCReviewPanelmeeeting_June8_CD]Fig 3.6'!$B$3</c:f>
              <c:strCache>
                <c:ptCount val="1"/>
                <c:pt idx="0">
                  <c:v>Male</c:v>
                </c:pt>
              </c:strCache>
            </c:strRef>
          </c:tx>
          <c:spPr>
            <a:ln w="28575" cap="rnd">
              <a:solidFill>
                <a:srgbClr val="5B9BD5"/>
              </a:solidFill>
              <a:round/>
            </a:ln>
            <a:effectLst/>
          </c:spPr>
          <c:marker>
            <c:symbol val="circle"/>
            <c:size val="6"/>
            <c:spPr>
              <a:solidFill>
                <a:srgbClr val="5B9BD5"/>
              </a:solidFill>
              <a:ln w="9525">
                <a:noFill/>
              </a:ln>
              <a:effectLst/>
            </c:spPr>
          </c:marker>
          <c:dLbls>
            <c:spPr>
              <a:noFill/>
              <a:ln w="25400">
                <a:noFill/>
              </a:ln>
            </c:spPr>
            <c:txPr>
              <a:bodyPr rot="0" vert="horz"/>
              <a:lstStyle/>
              <a:p>
                <a:pPr>
                  <a:defRPr sz="1400"/>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'[Worksheet in 2018 HSRCReviewPanelmeeeting_June8_CD]Fig 3.6'!$C$2:$G$2</c:f>
              <c:numCache>
                <c:formatCode>General</c:formatCode>
                <c:ptCount val="5"/>
                <c:pt idx="0">
                  <c:v>2002</c:v>
                </c:pt>
                <c:pt idx="1">
                  <c:v>2005</c:v>
                </c:pt>
                <c:pt idx="2">
                  <c:v>2008</c:v>
                </c:pt>
                <c:pt idx="3">
                  <c:v>2012</c:v>
                </c:pt>
                <c:pt idx="4">
                  <c:v>2017</c:v>
                </c:pt>
              </c:numCache>
            </c:numRef>
          </c:cat>
          <c:val>
            <c:numRef>
              <c:f>'[Worksheet in 2018 HSRCReviewPanelmeeeting_June8_CD]Fig 3.6'!$C$3:$G$3</c:f>
              <c:numCache>
                <c:formatCode>0.0</c:formatCode>
                <c:ptCount val="5"/>
                <c:pt idx="0" formatCode="General">
                  <c:v>0.3</c:v>
                </c:pt>
                <c:pt idx="1">
                  <c:v>2</c:v>
                </c:pt>
                <c:pt idx="2" formatCode="General">
                  <c:v>0.7</c:v>
                </c:pt>
                <c:pt idx="3" formatCode="General">
                  <c:v>4.0999999999999996</c:v>
                </c:pt>
                <c:pt idx="4" formatCode="General">
                  <c:v>1.5</c:v>
                </c:pt>
              </c:numCache>
            </c:numRef>
          </c:val>
          <c:smooth val="0"/>
          <c:extLst>
            <c:ext xmlns:c16="http://schemas.microsoft.com/office/drawing/2014/chart" uri="{C3380CC4-5D6E-409C-BE32-E72D297353CC}">
              <c16:uniqueId val="{00000001-1395-4F73-BC0F-B03E41FC7253}"/>
            </c:ext>
          </c:extLst>
        </c:ser>
        <c:ser>
          <c:idx val="2"/>
          <c:order val="2"/>
          <c:tx>
            <c:strRef>
              <c:f>'[Worksheet in 2018 HSRCReviewPanelmeeeting_June8_CD]Fig 3.6'!$B$5</c:f>
              <c:strCache>
                <c:ptCount val="1"/>
                <c:pt idx="0">
                  <c:v>Total</c:v>
                </c:pt>
              </c:strCache>
            </c:strRef>
          </c:tx>
          <c:spPr>
            <a:ln w="28575" cap="rnd">
              <a:solidFill>
                <a:srgbClr val="A5A5A5"/>
              </a:solidFill>
              <a:round/>
            </a:ln>
            <a:effectLst/>
          </c:spPr>
          <c:marker>
            <c:symbol val="triangle"/>
            <c:size val="6"/>
            <c:spPr>
              <a:solidFill>
                <a:srgbClr val="A5A5A5"/>
              </a:solidFill>
              <a:ln w="9525">
                <a:noFill/>
              </a:ln>
              <a:effectLst/>
            </c:spPr>
          </c:marker>
          <c:dLbls>
            <c:spPr>
              <a:noFill/>
              <a:ln w="25400">
                <a:noFill/>
              </a:ln>
            </c:spPr>
            <c:txPr>
              <a:bodyPr rot="0" vert="horz"/>
              <a:lstStyle/>
              <a:p>
                <a:pPr>
                  <a:defRPr sz="1400"/>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'[Worksheet in 2018 HSRCReviewPanelmeeeting_June8_CD]Fig 3.6'!$C$2:$G$2</c:f>
              <c:numCache>
                <c:formatCode>General</c:formatCode>
                <c:ptCount val="5"/>
                <c:pt idx="0">
                  <c:v>2002</c:v>
                </c:pt>
                <c:pt idx="1">
                  <c:v>2005</c:v>
                </c:pt>
                <c:pt idx="2">
                  <c:v>2008</c:v>
                </c:pt>
                <c:pt idx="3">
                  <c:v>2012</c:v>
                </c:pt>
                <c:pt idx="4">
                  <c:v>2017</c:v>
                </c:pt>
              </c:numCache>
            </c:numRef>
          </c:cat>
          <c:val>
            <c:numRef>
              <c:f>'[Worksheet in 2018 HSRCReviewPanelmeeeting_June8_CD]Fig 3.6'!$C$5:$G$5</c:f>
              <c:numCache>
                <c:formatCode>General</c:formatCode>
                <c:ptCount val="5"/>
                <c:pt idx="0">
                  <c:v>14.6</c:v>
                </c:pt>
                <c:pt idx="1">
                  <c:v>9.6</c:v>
                </c:pt>
                <c:pt idx="2">
                  <c:v>14.5</c:v>
                </c:pt>
                <c:pt idx="3">
                  <c:v>19.8</c:v>
                </c:pt>
                <c:pt idx="4">
                  <c:v>17.899999999999999</c:v>
                </c:pt>
              </c:numCache>
            </c:numRef>
          </c:val>
          <c:smooth val="0"/>
          <c:extLst>
            <c:ext xmlns:c16="http://schemas.microsoft.com/office/drawing/2014/chart" uri="{C3380CC4-5D6E-409C-BE32-E72D297353CC}">
              <c16:uniqueId val="{00000002-1395-4F73-BC0F-B03E41FC7253}"/>
            </c:ext>
          </c:extLst>
        </c:ser>
        <c:dLbls>
          <c:showLegendKey val="0"/>
          <c:showVal val="0"/>
          <c:showCatName val="0"/>
          <c:showSerName val="0"/>
          <c:showPercent val="0"/>
          <c:showBubbleSize val="0"/>
        </c:dLbls>
        <c:marker val="1"/>
        <c:smooth val="0"/>
        <c:axId val="323241848"/>
        <c:axId val="323242240"/>
      </c:lineChart>
      <c:catAx>
        <c:axId val="323241848"/>
        <c:scaling>
          <c:orientation val="minMax"/>
        </c:scaling>
        <c:delete val="0"/>
        <c:axPos val="b"/>
        <c:majorGridlines/>
        <c:title>
          <c:tx>
            <c:rich>
              <a:bodyPr/>
              <a:lstStyle/>
              <a:p>
                <a:pPr>
                  <a:defRPr sz="1200" b="1" i="0" u="none" strike="noStrike" baseline="0">
                    <a:solidFill>
                      <a:srgbClr val="595959"/>
                    </a:solidFill>
                    <a:latin typeface="Arial"/>
                    <a:ea typeface="Arial"/>
                    <a:cs typeface="Arial"/>
                  </a:defRPr>
                </a:pPr>
                <a:r>
                  <a:rPr lang="en-US">
                    <a:solidFill>
                      <a:srgbClr val="595959"/>
                    </a:solidFill>
                  </a:rPr>
                  <a:t>Year</a:t>
                </a:r>
              </a:p>
            </c:rich>
          </c:tx>
          <c:overlay val="0"/>
          <c:spPr>
            <a:noFill/>
            <a:ln w="25400">
              <a:noFill/>
            </a:ln>
          </c:spPr>
        </c:title>
        <c:numFmt formatCode="General" sourceLinked="1"/>
        <c:majorTickMark val="none"/>
        <c:minorTickMark val="none"/>
        <c:tickLblPos val="nextTo"/>
        <c:spPr>
          <a:noFill/>
          <a:ln w="9525" cap="flat" cmpd="sng" algn="ctr">
            <a:solidFill>
              <a:schemeClr val="dk1">
                <a:shade val="95000"/>
                <a:satMod val="105000"/>
              </a:schemeClr>
            </a:solidFill>
            <a:prstDash val="solid"/>
            <a:round/>
          </a:ln>
          <a:effectLst/>
        </c:spPr>
        <c:txPr>
          <a:bodyPr rot="-60000000" vert="horz"/>
          <a:lstStyle/>
          <a:p>
            <a:pPr>
              <a:defRPr sz="1400"/>
            </a:pPr>
            <a:endParaRPr lang="en-US"/>
          </a:p>
        </c:txPr>
        <c:crossAx val="323242240"/>
        <c:crosses val="autoZero"/>
        <c:auto val="1"/>
        <c:lblAlgn val="ctr"/>
        <c:lblOffset val="100"/>
        <c:noMultiLvlLbl val="0"/>
      </c:catAx>
      <c:valAx>
        <c:axId val="323242240"/>
        <c:scaling>
          <c:orientation val="minMax"/>
        </c:scaling>
        <c:delete val="0"/>
        <c:axPos val="l"/>
        <c:title>
          <c:tx>
            <c:rich>
              <a:bodyPr/>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prstClr val="black"/>
                    </a:solidFill>
                    <a:latin typeface="Arial" panose="020B0604020202020204" pitchFamily="34" charset="0"/>
                    <a:ea typeface="+mn-ea"/>
                    <a:cs typeface="Arial" panose="020B0604020202020204" pitchFamily="34" charset="0"/>
                  </a:defRPr>
                </a:pPr>
                <a:r>
                  <a:rPr lang="en-US" sz="1400" b="0" i="0" baseline="0" dirty="0" smtClean="0">
                    <a:effectLst/>
                  </a:rPr>
                  <a:t>Partner 5+ years older (%)</a:t>
                </a:r>
                <a:endParaRPr lang="en-ZA" sz="1400" dirty="0" smtClean="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prstClr val="black"/>
                    </a:solidFill>
                    <a:latin typeface="Arial" panose="020B0604020202020204" pitchFamily="34" charset="0"/>
                    <a:ea typeface="+mn-ea"/>
                    <a:cs typeface="Arial" panose="020B0604020202020204" pitchFamily="34" charset="0"/>
                  </a:defRPr>
                </a:pPr>
                <a:endParaRPr lang="en-ZA" dirty="0"/>
              </a:p>
            </c:rich>
          </c:tx>
          <c:layout>
            <c:manualLayout>
              <c:xMode val="edge"/>
              <c:yMode val="edge"/>
              <c:x val="0"/>
              <c:y val="0.22428183490665093"/>
            </c:manualLayout>
          </c:layout>
          <c:overlay val="0"/>
        </c:title>
        <c:numFmt formatCode="#,##0.0" sourceLinked="0"/>
        <c:majorTickMark val="none"/>
        <c:minorTickMark val="none"/>
        <c:tickLblPos val="nextTo"/>
        <c:spPr>
          <a:noFill/>
          <a:ln w="9525" cap="flat" cmpd="sng" algn="ctr">
            <a:solidFill>
              <a:schemeClr val="dk1">
                <a:shade val="95000"/>
                <a:satMod val="105000"/>
              </a:schemeClr>
            </a:solidFill>
            <a:prstDash val="solid"/>
          </a:ln>
          <a:effectLst/>
        </c:spPr>
        <c:txPr>
          <a:bodyPr rot="-60000000" vert="horz"/>
          <a:lstStyle/>
          <a:p>
            <a:pPr>
              <a:defRPr/>
            </a:pPr>
            <a:endParaRPr lang="en-US"/>
          </a:p>
        </c:txPr>
        <c:crossAx val="323241848"/>
        <c:crosses val="autoZero"/>
        <c:crossBetween val="between"/>
      </c:valAx>
      <c:spPr>
        <a:noFill/>
        <a:ln w="25400">
          <a:noFill/>
        </a:ln>
      </c:spPr>
    </c:plotArea>
    <c:legend>
      <c:legendPos val="r"/>
      <c:layout>
        <c:manualLayout>
          <c:xMode val="edge"/>
          <c:yMode val="edge"/>
          <c:x val="0.34537037037037038"/>
          <c:y val="1.6835016835016835E-2"/>
          <c:w val="0.30370370370370375"/>
          <c:h val="5.2188552188552194E-2"/>
        </c:manualLayout>
      </c:layout>
      <c:overlay val="0"/>
      <c:spPr>
        <a:noFill/>
        <a:ln w="25400">
          <a:noFill/>
        </a:ln>
      </c:spPr>
      <c:txPr>
        <a:bodyPr rot="0" vert="horz"/>
        <a:lstStyle/>
        <a:p>
          <a:pPr>
            <a:defRPr sz="1800">
              <a:solidFill>
                <a:srgbClr val="595959"/>
              </a:solidFill>
              <a:latin typeface="+mn-lt"/>
            </a:defRPr>
          </a:pPr>
          <a:endParaRPr lang="en-US"/>
        </a:p>
      </c:txPr>
    </c:legend>
    <c:plotVisOnly val="1"/>
    <c:dispBlanksAs val="gap"/>
    <c:showDLblsOverMax val="0"/>
  </c:chart>
  <c:spPr>
    <a:no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'F:\HSRC Data\SABSSM\SABSSM V\Data analysis_2018\[Figures 3.11b.xlsx]Fig3.11'!$C$5</c:f>
              <c:strCache>
                <c:ptCount val="1"/>
                <c:pt idx="0">
                  <c:v>Aware</c:v>
                </c:pt>
              </c:strCache>
            </c:strRef>
          </c:tx>
          <c:invertIfNegative val="0"/>
          <c:dLbls>
            <c:dLbl>
              <c:idx val="0"/>
              <c:layout>
                <c:manualLayout>
                  <c:x val="-2.7777777777777779E-3"/>
                  <c:y val="-1.85185989682324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6A-48F4-A50F-963801565A70}"/>
                </c:ext>
              </c:extLst>
            </c:dLbl>
            <c:dLbl>
              <c:idx val="1"/>
              <c:layout>
                <c:manualLayout>
                  <c:x val="-8.3333333333333332E-3"/>
                  <c:y val="-8.298198932030052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46A-48F4-A50F-963801565A70}"/>
                </c:ext>
              </c:extLst>
            </c:dLbl>
            <c:dLbl>
              <c:idx val="2"/>
              <c:layout>
                <c:manualLayout>
                  <c:x val="0"/>
                  <c:y val="-1.388888888888888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46A-48F4-A50F-963801565A70}"/>
                </c:ext>
              </c:extLst>
            </c:dLbl>
            <c:dLbl>
              <c:idx val="3"/>
              <c:layout>
                <c:manualLayout>
                  <c:x val="0"/>
                  <c:y val="-2.777777777777777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46A-48F4-A50F-963801565A70}"/>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'[2]Fig3.11'!$M$9:$M$12</c:f>
                <c:numCache>
                  <c:formatCode>General</c:formatCode>
                  <c:ptCount val="4"/>
                  <c:pt idx="0">
                    <c:v>3.4000000000000057</c:v>
                  </c:pt>
                  <c:pt idx="1">
                    <c:v>13.199999999999996</c:v>
                  </c:pt>
                  <c:pt idx="2">
                    <c:v>3.1000000000000014</c:v>
                  </c:pt>
                  <c:pt idx="3">
                    <c:v>7</c:v>
                  </c:pt>
                </c:numCache>
              </c:numRef>
            </c:plus>
            <c:minus>
              <c:numRef>
                <c:f>'[2]Fig3.11'!$N$9:$N$12</c:f>
                <c:numCache>
                  <c:formatCode>General</c:formatCode>
                  <c:ptCount val="4"/>
                  <c:pt idx="0">
                    <c:v>3.3999999999999986</c:v>
                  </c:pt>
                  <c:pt idx="1">
                    <c:v>9.6000000000000014</c:v>
                  </c:pt>
                  <c:pt idx="2">
                    <c:v>3.1000000000000014</c:v>
                  </c:pt>
                  <c:pt idx="3">
                    <c:v>7.7999999999999972</c:v>
                  </c:pt>
                </c:numCache>
              </c:numRef>
            </c:minus>
          </c:errBars>
          <c:cat>
            <c:multiLvlStrRef>
              <c:f>'[2]Fig3.11'!$D$3:$G$4</c:f>
              <c:multiLvlStrCache>
                <c:ptCount val="4"/>
                <c:lvl>
                  <c:pt idx="0">
                    <c:v>Negative</c:v>
                  </c:pt>
                  <c:pt idx="1">
                    <c:v>Positive</c:v>
                  </c:pt>
                  <c:pt idx="2">
                    <c:v>Negative</c:v>
                  </c:pt>
                  <c:pt idx="3">
                    <c:v>Positive</c:v>
                  </c:pt>
                </c:lvl>
                <c:lvl>
                  <c:pt idx="0">
                    <c:v>Males</c:v>
                  </c:pt>
                  <c:pt idx="2">
                    <c:v>Female</c:v>
                  </c:pt>
                </c:lvl>
              </c:multiLvlStrCache>
            </c:multiLvlStrRef>
          </c:cat>
          <c:val>
            <c:numRef>
              <c:f>'[2]Fig3.11'!$D$5:$G$5</c:f>
              <c:numCache>
                <c:formatCode>General</c:formatCode>
                <c:ptCount val="4"/>
                <c:pt idx="0">
                  <c:v>36.799999999999997</c:v>
                </c:pt>
                <c:pt idx="1">
                  <c:v>24.1</c:v>
                </c:pt>
                <c:pt idx="2">
                  <c:v>50.6</c:v>
                </c:pt>
                <c:pt idx="3">
                  <c:v>64.8</c:v>
                </c:pt>
              </c:numCache>
            </c:numRef>
          </c:val>
          <c:extLst>
            <c:ext xmlns:c16="http://schemas.microsoft.com/office/drawing/2014/chart" uri="{C3380CC4-5D6E-409C-BE32-E72D297353CC}">
              <c16:uniqueId val="{00000004-D46A-48F4-A50F-963801565A70}"/>
            </c:ext>
          </c:extLst>
        </c:ser>
        <c:ser>
          <c:idx val="1"/>
          <c:order val="1"/>
          <c:tx>
            <c:strRef>
              <c:f>'F:\HSRC Data\SABSSM\SABSSM V\Data analysis_2018\[Figures 3.11b.xlsx]Fig3.11'!$C$6</c:f>
              <c:strCache>
                <c:ptCount val="1"/>
                <c:pt idx="0">
                  <c:v>Not aware</c:v>
                </c:pt>
              </c:strCache>
            </c:strRef>
          </c:tx>
          <c:invertIfNegative val="0"/>
          <c:dLbls>
            <c:dLbl>
              <c:idx val="0"/>
              <c:layout>
                <c:manualLayout>
                  <c:x val="0"/>
                  <c:y val="-1.388888888888887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46A-48F4-A50F-963801565A70}"/>
                </c:ext>
              </c:extLst>
            </c:dLbl>
            <c:dLbl>
              <c:idx val="1"/>
              <c:layout>
                <c:manualLayout>
                  <c:x val="0"/>
                  <c:y val="-5.536392433704407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46A-48F4-A50F-963801565A70}"/>
                </c:ext>
              </c:extLst>
            </c:dLbl>
            <c:dLbl>
              <c:idx val="2"/>
              <c:layout>
                <c:manualLayout>
                  <c:x val="0"/>
                  <c:y val="-9.259259259259281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46A-48F4-A50F-963801565A70}"/>
                </c:ext>
              </c:extLst>
            </c:dLbl>
            <c:dLbl>
              <c:idx val="3"/>
              <c:layout>
                <c:manualLayout>
                  <c:x val="0"/>
                  <c:y val="-3.240740740740740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46A-48F4-A50F-963801565A70}"/>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'[2]Fig3.11'!$M$15:$M$18</c:f>
                <c:numCache>
                  <c:formatCode>General</c:formatCode>
                  <c:ptCount val="4"/>
                  <c:pt idx="0">
                    <c:v>3.3999999999999915</c:v>
                  </c:pt>
                  <c:pt idx="1">
                    <c:v>9.5999999999999943</c:v>
                  </c:pt>
                  <c:pt idx="2">
                    <c:v>3.1000000000000014</c:v>
                  </c:pt>
                  <c:pt idx="3">
                    <c:v>7.7999999999999972</c:v>
                  </c:pt>
                </c:numCache>
              </c:numRef>
            </c:plus>
            <c:minus>
              <c:numRef>
                <c:f>'[2]Fig3.11'!$N$15:$N$18</c:f>
                <c:numCache>
                  <c:formatCode>General</c:formatCode>
                  <c:ptCount val="4"/>
                  <c:pt idx="0">
                    <c:v>2.7000000000000028</c:v>
                  </c:pt>
                  <c:pt idx="1">
                    <c:v>13.200000000000003</c:v>
                  </c:pt>
                  <c:pt idx="2">
                    <c:v>3.1000000000000014</c:v>
                  </c:pt>
                  <c:pt idx="3">
                    <c:v>7.0000000000000036</c:v>
                  </c:pt>
                </c:numCache>
              </c:numRef>
            </c:minus>
          </c:errBars>
          <c:cat>
            <c:multiLvlStrRef>
              <c:f>'[2]Fig3.11'!$D$3:$G$4</c:f>
              <c:multiLvlStrCache>
                <c:ptCount val="4"/>
                <c:lvl>
                  <c:pt idx="0">
                    <c:v>Negative</c:v>
                  </c:pt>
                  <c:pt idx="1">
                    <c:v>Positive</c:v>
                  </c:pt>
                  <c:pt idx="2">
                    <c:v>Negative</c:v>
                  </c:pt>
                  <c:pt idx="3">
                    <c:v>Positive</c:v>
                  </c:pt>
                </c:lvl>
                <c:lvl>
                  <c:pt idx="0">
                    <c:v>Males</c:v>
                  </c:pt>
                  <c:pt idx="2">
                    <c:v>Female</c:v>
                  </c:pt>
                </c:lvl>
              </c:multiLvlStrCache>
            </c:multiLvlStrRef>
          </c:cat>
          <c:val>
            <c:numRef>
              <c:f>'[2]Fig3.11'!$D$6:$G$6</c:f>
              <c:numCache>
                <c:formatCode>General</c:formatCode>
                <c:ptCount val="4"/>
                <c:pt idx="0">
                  <c:v>63.2</c:v>
                </c:pt>
                <c:pt idx="1">
                  <c:v>75.900000000000006</c:v>
                </c:pt>
                <c:pt idx="2">
                  <c:v>49.4</c:v>
                </c:pt>
                <c:pt idx="3">
                  <c:v>35.200000000000003</c:v>
                </c:pt>
              </c:numCache>
            </c:numRef>
          </c:val>
          <c:extLst>
            <c:ext xmlns:c16="http://schemas.microsoft.com/office/drawing/2014/chart" uri="{C3380CC4-5D6E-409C-BE32-E72D297353CC}">
              <c16:uniqueId val="{00000009-D46A-48F4-A50F-963801565A70}"/>
            </c:ext>
          </c:extLst>
        </c:ser>
        <c:dLbls>
          <c:dLblPos val="outEnd"/>
          <c:showLegendKey val="0"/>
          <c:showVal val="1"/>
          <c:showCatName val="0"/>
          <c:showSerName val="0"/>
          <c:showPercent val="0"/>
          <c:showBubbleSize val="0"/>
        </c:dLbls>
        <c:gapWidth val="150"/>
        <c:axId val="379160952"/>
        <c:axId val="379161344"/>
      </c:barChart>
      <c:catAx>
        <c:axId val="379160952"/>
        <c:scaling>
          <c:orientation val="minMax"/>
        </c:scaling>
        <c:delete val="0"/>
        <c:axPos val="b"/>
        <c:title>
          <c:tx>
            <c:rich>
              <a:bodyPr/>
              <a:lstStyle/>
              <a:p>
                <a:pPr>
                  <a:defRPr/>
                </a:pPr>
                <a:r>
                  <a:rPr lang="en-ZA"/>
                  <a:t>15-24 years and older</a:t>
                </a:r>
              </a:p>
            </c:rich>
          </c:tx>
          <c:overlay val="0"/>
        </c:title>
        <c:numFmt formatCode="General" sourceLinked="0"/>
        <c:majorTickMark val="out"/>
        <c:minorTickMark val="none"/>
        <c:tickLblPos val="nextTo"/>
        <c:crossAx val="379161344"/>
        <c:crosses val="autoZero"/>
        <c:auto val="1"/>
        <c:lblAlgn val="ctr"/>
        <c:lblOffset val="100"/>
        <c:noMultiLvlLbl val="0"/>
      </c:catAx>
      <c:valAx>
        <c:axId val="379161344"/>
        <c:scaling>
          <c:orientation val="minMax"/>
        </c:scaling>
        <c:delete val="0"/>
        <c:axPos val="l"/>
        <c:title>
          <c:tx>
            <c:rich>
              <a:bodyPr/>
              <a:lstStyle/>
              <a:p>
                <a:pPr>
                  <a:defRPr b="0"/>
                </a:pPr>
                <a:r>
                  <a:rPr lang="en-ZA" b="0" dirty="0" smtClean="0"/>
                  <a:t>Awareness of HIV status (%)</a:t>
                </a:r>
                <a:endParaRPr lang="en-ZA" b="0" dirty="0"/>
              </a:p>
            </c:rich>
          </c:tx>
          <c:overlay val="0"/>
        </c:title>
        <c:numFmt formatCode="General" sourceLinked="1"/>
        <c:majorTickMark val="out"/>
        <c:minorTickMark val="none"/>
        <c:tickLblPos val="nextTo"/>
        <c:crossAx val="379160952"/>
        <c:crosses val="autoZero"/>
        <c:crossBetween val="between"/>
      </c:valAx>
    </c:plotArea>
    <c:legend>
      <c:legendPos val="t"/>
      <c:layout>
        <c:manualLayout>
          <c:xMode val="edge"/>
          <c:yMode val="edge"/>
          <c:x val="0.33347424904858064"/>
          <c:y val="2.2515228804364528E-2"/>
          <c:w val="0.22584663795525986"/>
          <c:h val="7.6940328143208669E-2"/>
        </c:manualLayout>
      </c:layout>
      <c:overlay val="0"/>
    </c:legend>
    <c:plotVisOnly val="1"/>
    <c:dispBlanksAs val="gap"/>
    <c:showDLblsOverMax val="0"/>
  </c:chart>
  <c:spPr>
    <a:ln>
      <a:noFill/>
    </a:ln>
  </c:spPr>
  <c:txPr>
    <a:bodyPr/>
    <a:lstStyle/>
    <a:p>
      <a:pPr>
        <a:defRPr sz="1200"/>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335411198600175"/>
          <c:y val="0.18192647012668181"/>
          <c:w val="0.85967057937202296"/>
          <c:h val="0.6482001326104917"/>
        </c:manualLayout>
      </c:layout>
      <c:barChart>
        <c:barDir val="col"/>
        <c:grouping val="clustered"/>
        <c:varyColors val="0"/>
        <c:ser>
          <c:idx val="0"/>
          <c:order val="0"/>
          <c:tx>
            <c:strRef>
              <c:f>Sheet7!$G$7</c:f>
              <c:strCache>
                <c:ptCount val="1"/>
                <c:pt idx="0">
                  <c:v>2008</c:v>
                </c:pt>
              </c:strCache>
            </c:strRef>
          </c:tx>
          <c:spPr>
            <a:solidFill>
              <a:srgbClr val="FFC000"/>
            </a:solidFill>
            <a:ln w="3175">
              <a:solidFill>
                <a:srgbClr val="000000"/>
              </a:solidFill>
            </a:ln>
            <a:effectLst/>
          </c:spPr>
          <c:invertIfNegative val="0"/>
          <c:dLbls>
            <c:dLbl>
              <c:idx val="3"/>
              <c:layout>
                <c:manualLayout>
                  <c:x val="-1.543209876543323E-3"/>
                  <c:y val="-2.6677790856499201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6.2993827160493829E-2"/>
                      <c:h val="6.619230696041975E-2"/>
                    </c:manualLayout>
                  </c15:layout>
                </c:ext>
                <c:ext xmlns:c16="http://schemas.microsoft.com/office/drawing/2014/chart" uri="{C3380CC4-5D6E-409C-BE32-E72D297353CC}">
                  <c16:uniqueId val="{00000000-BEF9-4B25-955B-4D1B52477A91}"/>
                </c:ext>
              </c:extLst>
            </c:dLbl>
            <c:dLbl>
              <c:idx val="5"/>
              <c:layout>
                <c:manualLayout>
                  <c:x val="7.7160493827149181E-4"/>
                  <c:y val="-1.4123536335793687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6.4537037037037032E-2"/>
                      <c:h val="6.619230696041975E-2"/>
                    </c:manualLayout>
                  </c15:layout>
                </c:ext>
                <c:ext xmlns:c16="http://schemas.microsoft.com/office/drawing/2014/chart" uri="{C3380CC4-5D6E-409C-BE32-E72D297353CC}">
                  <c16:uniqueId val="{00000001-BEF9-4B25-955B-4D1B52477A91}"/>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Sheet7!$F$8:$F$13</c:f>
              <c:strCache>
                <c:ptCount val="6"/>
                <c:pt idx="0">
                  <c:v>a</c:v>
                </c:pt>
                <c:pt idx="1">
                  <c:v>b</c:v>
                </c:pt>
                <c:pt idx="2">
                  <c:v>c</c:v>
                </c:pt>
                <c:pt idx="3">
                  <c:v>d</c:v>
                </c:pt>
                <c:pt idx="4">
                  <c:v>e</c:v>
                </c:pt>
                <c:pt idx="5">
                  <c:v>f</c:v>
                </c:pt>
              </c:strCache>
            </c:strRef>
          </c:cat>
          <c:val>
            <c:numRef>
              <c:f>Sheet7!$G$8:$G$13</c:f>
              <c:numCache>
                <c:formatCode>General</c:formatCode>
                <c:ptCount val="6"/>
                <c:pt idx="0">
                  <c:v>72.5</c:v>
                </c:pt>
                <c:pt idx="1">
                  <c:v>92.1</c:v>
                </c:pt>
                <c:pt idx="2">
                  <c:v>82.8</c:v>
                </c:pt>
                <c:pt idx="3">
                  <c:v>84.2</c:v>
                </c:pt>
                <c:pt idx="4">
                  <c:v>39.9</c:v>
                </c:pt>
                <c:pt idx="5">
                  <c:v>88.9</c:v>
                </c:pt>
              </c:numCache>
            </c:numRef>
          </c:val>
          <c:extLst>
            <c:ext xmlns:c16="http://schemas.microsoft.com/office/drawing/2014/chart" uri="{C3380CC4-5D6E-409C-BE32-E72D297353CC}">
              <c16:uniqueId val="{00000002-BEF9-4B25-955B-4D1B52477A91}"/>
            </c:ext>
          </c:extLst>
        </c:ser>
        <c:ser>
          <c:idx val="1"/>
          <c:order val="1"/>
          <c:tx>
            <c:strRef>
              <c:f>Sheet7!$H$7</c:f>
              <c:strCache>
                <c:ptCount val="1"/>
                <c:pt idx="0">
                  <c:v>2012</c:v>
                </c:pt>
              </c:strCache>
            </c:strRef>
          </c:tx>
          <c:spPr>
            <a:solidFill>
              <a:srgbClr val="3B6F9D"/>
            </a:solidFill>
            <a:ln w="3175">
              <a:solidFill>
                <a:srgbClr val="000000"/>
              </a:solidFill>
            </a:ln>
            <a:effectLst/>
          </c:spPr>
          <c:invertIfNegative val="0"/>
          <c:dLbls>
            <c:dLbl>
              <c:idx val="1"/>
              <c:layout>
                <c:manualLayout>
                  <c:x val="0"/>
                  <c:y val="-4.707845445264562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F9-4B25-955B-4D1B52477A91}"/>
                </c:ext>
              </c:extLst>
            </c:dLbl>
            <c:dLbl>
              <c:idx val="2"/>
              <c:layout>
                <c:manualLayout>
                  <c:x val="-7.716049382716049E-4"/>
                  <c:y val="-3.6093481747028325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7.379629629629629E-2"/>
                      <c:h val="6.619230696041975E-2"/>
                    </c:manualLayout>
                  </c15:layout>
                </c:ext>
                <c:ext xmlns:c16="http://schemas.microsoft.com/office/drawing/2014/chart" uri="{C3380CC4-5D6E-409C-BE32-E72D297353CC}">
                  <c16:uniqueId val="{00000004-BEF9-4B25-955B-4D1B52477A91}"/>
                </c:ext>
              </c:extLst>
            </c:dLbl>
            <c:numFmt formatCode="#,##0.0"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Sheet7!$F$8:$F$13</c:f>
              <c:strCache>
                <c:ptCount val="6"/>
                <c:pt idx="0">
                  <c:v>a</c:v>
                </c:pt>
                <c:pt idx="1">
                  <c:v>b</c:v>
                </c:pt>
                <c:pt idx="2">
                  <c:v>c</c:v>
                </c:pt>
                <c:pt idx="3">
                  <c:v>d</c:v>
                </c:pt>
                <c:pt idx="4">
                  <c:v>e</c:v>
                </c:pt>
                <c:pt idx="5">
                  <c:v>f</c:v>
                </c:pt>
              </c:strCache>
            </c:strRef>
          </c:cat>
          <c:val>
            <c:numRef>
              <c:f>Sheet7!$H$8:$H$13</c:f>
              <c:numCache>
                <c:formatCode>General</c:formatCode>
                <c:ptCount val="6"/>
                <c:pt idx="0">
                  <c:v>79</c:v>
                </c:pt>
                <c:pt idx="1">
                  <c:v>91.6</c:v>
                </c:pt>
                <c:pt idx="2">
                  <c:v>83</c:v>
                </c:pt>
                <c:pt idx="3">
                  <c:v>82.4</c:v>
                </c:pt>
                <c:pt idx="4">
                  <c:v>50.1</c:v>
                </c:pt>
                <c:pt idx="5">
                  <c:v>86</c:v>
                </c:pt>
              </c:numCache>
            </c:numRef>
          </c:val>
          <c:extLst>
            <c:ext xmlns:c16="http://schemas.microsoft.com/office/drawing/2014/chart" uri="{C3380CC4-5D6E-409C-BE32-E72D297353CC}">
              <c16:uniqueId val="{00000005-BEF9-4B25-955B-4D1B52477A91}"/>
            </c:ext>
          </c:extLst>
        </c:ser>
        <c:ser>
          <c:idx val="2"/>
          <c:order val="2"/>
          <c:tx>
            <c:strRef>
              <c:f>Sheet7!$I$7</c:f>
              <c:strCache>
                <c:ptCount val="1"/>
                <c:pt idx="0">
                  <c:v>2017</c:v>
                </c:pt>
              </c:strCache>
            </c:strRef>
          </c:tx>
          <c:spPr>
            <a:solidFill>
              <a:srgbClr val="C0504D"/>
            </a:solidFill>
            <a:ln w="3175">
              <a:solidFill>
                <a:srgbClr val="000000"/>
              </a:solidFill>
            </a:ln>
            <a:effectLst/>
          </c:spPr>
          <c:invertIfNegative val="0"/>
          <c:dLbls>
            <c:dLbl>
              <c:idx val="2"/>
              <c:layout>
                <c:manualLayout>
                  <c:x val="0"/>
                  <c:y val="-2.196994541123462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EF9-4B25-955B-4D1B52477A91}"/>
                </c:ext>
              </c:extLst>
            </c:dLbl>
            <c:dLbl>
              <c:idx val="3"/>
              <c:layout>
                <c:manualLayout>
                  <c:x val="7.716049382716049E-4"/>
                  <c:y val="-3.1385636301763747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7.0709876543209871E-2"/>
                      <c:h val="6.9330870590596116E-2"/>
                    </c:manualLayout>
                  </c15:layout>
                </c:ext>
                <c:ext xmlns:c16="http://schemas.microsoft.com/office/drawing/2014/chart" uri="{C3380CC4-5D6E-409C-BE32-E72D297353CC}">
                  <c16:uniqueId val="{00000007-BEF9-4B25-955B-4D1B52477A91}"/>
                </c:ext>
              </c:extLst>
            </c:dLbl>
            <c:dLbl>
              <c:idx val="5"/>
              <c:layout>
                <c:manualLayout>
                  <c:x val="-2.2633483392035544E-16"/>
                  <c:y val="-2.510850904141101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EF9-4B25-955B-4D1B52477A91}"/>
                </c:ext>
              </c:extLst>
            </c:dLbl>
            <c:numFmt formatCode="#,##0.0"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Sheet7!$F$8:$F$13</c:f>
              <c:strCache>
                <c:ptCount val="6"/>
                <c:pt idx="0">
                  <c:v>a</c:v>
                </c:pt>
                <c:pt idx="1">
                  <c:v>b</c:v>
                </c:pt>
                <c:pt idx="2">
                  <c:v>c</c:v>
                </c:pt>
                <c:pt idx="3">
                  <c:v>d</c:v>
                </c:pt>
                <c:pt idx="4">
                  <c:v>e</c:v>
                </c:pt>
                <c:pt idx="5">
                  <c:v>f</c:v>
                </c:pt>
              </c:strCache>
            </c:strRef>
          </c:cat>
          <c:val>
            <c:numRef>
              <c:f>Sheet7!$I$8:$I$13</c:f>
              <c:numCache>
                <c:formatCode>General</c:formatCode>
                <c:ptCount val="6"/>
                <c:pt idx="0">
                  <c:v>85.8</c:v>
                </c:pt>
                <c:pt idx="1">
                  <c:v>91.7</c:v>
                </c:pt>
                <c:pt idx="2">
                  <c:v>90.4</c:v>
                </c:pt>
                <c:pt idx="3">
                  <c:v>86</c:v>
                </c:pt>
                <c:pt idx="4">
                  <c:v>66.7</c:v>
                </c:pt>
                <c:pt idx="5">
                  <c:v>87.3</c:v>
                </c:pt>
              </c:numCache>
            </c:numRef>
          </c:val>
          <c:extLst>
            <c:ext xmlns:c16="http://schemas.microsoft.com/office/drawing/2014/chart" uri="{C3380CC4-5D6E-409C-BE32-E72D297353CC}">
              <c16:uniqueId val="{00000009-BEF9-4B25-955B-4D1B52477A91}"/>
            </c:ext>
          </c:extLst>
        </c:ser>
        <c:dLbls>
          <c:dLblPos val="outEnd"/>
          <c:showLegendKey val="0"/>
          <c:showVal val="1"/>
          <c:showCatName val="0"/>
          <c:showSerName val="0"/>
          <c:showPercent val="0"/>
          <c:showBubbleSize val="0"/>
        </c:dLbls>
        <c:gapWidth val="219"/>
        <c:overlap val="-27"/>
        <c:axId val="403891024"/>
        <c:axId val="403891416"/>
      </c:barChart>
      <c:catAx>
        <c:axId val="403891024"/>
        <c:scaling>
          <c:orientation val="minMax"/>
        </c:scaling>
        <c:delete val="0"/>
        <c:axPos val="b"/>
        <c:title>
          <c:tx>
            <c:rich>
              <a:bodyPr/>
              <a:lstStyle/>
              <a:p>
                <a:pPr>
                  <a:defRPr/>
                </a:pPr>
                <a:r>
                  <a:rPr lang="en-US" dirty="0" smtClean="0"/>
                  <a:t>Question</a:t>
                </a:r>
                <a:endParaRPr lang="en-US" dirty="0"/>
              </a:p>
            </c:rich>
          </c:tx>
          <c:layout>
            <c:manualLayout>
              <c:xMode val="edge"/>
              <c:yMode val="edge"/>
              <c:x val="0.49095545348498099"/>
              <c:y val="0.91413788556941977"/>
            </c:manualLayout>
          </c:layout>
          <c:overlay val="0"/>
        </c:title>
        <c:numFmt formatCode="General" sourceLinked="1"/>
        <c:majorTickMark val="none"/>
        <c:minorTickMark val="none"/>
        <c:tickLblPos val="nextTo"/>
        <c:spPr>
          <a:noFill/>
          <a:ln w="9525" cap="flat" cmpd="sng" algn="ctr">
            <a:solidFill>
              <a:schemeClr val="dk1">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03891416"/>
        <c:crosses val="autoZero"/>
        <c:auto val="1"/>
        <c:lblAlgn val="ctr"/>
        <c:lblOffset val="100"/>
        <c:noMultiLvlLbl val="0"/>
      </c:catAx>
      <c:valAx>
        <c:axId val="403891416"/>
        <c:scaling>
          <c:orientation val="minMax"/>
        </c:scaling>
        <c:delete val="0"/>
        <c:axPos val="l"/>
        <c:majorGridlines>
          <c:spPr>
            <a:ln w="9525" cap="flat" cmpd="sng" algn="ctr">
              <a:noFill/>
              <a:round/>
            </a:ln>
            <a:effectLst/>
          </c:spPr>
        </c:majorGridlines>
        <c:title>
          <c:tx>
            <c:rich>
              <a:bodyPr/>
              <a:lstStyle/>
              <a:p>
                <a:pPr>
                  <a:defRPr sz="1600">
                    <a:solidFill>
                      <a:srgbClr val="595959"/>
                    </a:solidFill>
                  </a:defRPr>
                </a:pPr>
                <a:r>
                  <a:rPr lang="en-US" sz="1600" dirty="0" smtClean="0">
                    <a:solidFill>
                      <a:srgbClr val="595959"/>
                    </a:solidFill>
                  </a:rPr>
                  <a:t>Answered</a:t>
                </a:r>
                <a:r>
                  <a:rPr lang="en-US" sz="1600" baseline="0" dirty="0" smtClean="0">
                    <a:solidFill>
                      <a:srgbClr val="595959"/>
                    </a:solidFill>
                  </a:rPr>
                  <a:t> Question Affirmatively (%)</a:t>
                </a:r>
                <a:endParaRPr lang="en-US" sz="1600" dirty="0">
                  <a:solidFill>
                    <a:srgbClr val="595959"/>
                  </a:solidFill>
                </a:endParaRPr>
              </a:p>
            </c:rich>
          </c:tx>
          <c:layout>
            <c:manualLayout>
              <c:xMode val="edge"/>
              <c:yMode val="edge"/>
              <c:x val="2.0061728395061727E-2"/>
              <c:y val="6.7925436624862806E-2"/>
            </c:manualLayout>
          </c:layout>
          <c:overlay val="0"/>
        </c:title>
        <c:numFmt formatCode="#,##0.0" sourceLinked="0"/>
        <c:majorTickMark val="none"/>
        <c:minorTickMark val="none"/>
        <c:tickLblPos val="nextTo"/>
        <c:spPr>
          <a:noFill/>
          <a:ln w="9525" cap="flat" cmpd="sng" algn="ctr">
            <a:solidFill>
              <a:schemeClr val="dk1">
                <a:shade val="95000"/>
                <a:satMod val="105000"/>
              </a:schemeClr>
            </a:solidFill>
            <a:prstDash val="soli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038910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2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2012</c:v>
                </c:pt>
              </c:strCache>
            </c:strRef>
          </c:tx>
          <c:spPr>
            <a:solidFill>
              <a:srgbClr val="0070C0"/>
            </a:solidFill>
            <a:ln>
              <a:noFill/>
            </a:ln>
            <a:effectLst/>
          </c:spPr>
          <c:invertIfNegative val="0"/>
          <c:dLbls>
            <c:dLbl>
              <c:idx val="0"/>
              <c:layout>
                <c:manualLayout>
                  <c:x val="-1.5723270440251572E-2"/>
                  <c:y val="-6.734478386146772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538-4803-8823-EAC8D1D38003}"/>
                </c:ext>
              </c:extLst>
            </c:dLbl>
            <c:dLbl>
              <c:idx val="2"/>
              <c:layout>
                <c:manualLayout>
                  <c:x val="0"/>
                  <c:y val="-5.331462055699527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38-4803-8823-EAC8D1D3800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Sheet1!$G$2:$G$4</c:f>
                <c:numCache>
                  <c:formatCode>General</c:formatCode>
                  <c:ptCount val="3"/>
                  <c:pt idx="0">
                    <c:v>0.20000000000000018</c:v>
                  </c:pt>
                  <c:pt idx="1">
                    <c:v>3.999999999999998E-2</c:v>
                  </c:pt>
                  <c:pt idx="2">
                    <c:v>0.16000000000000014</c:v>
                  </c:pt>
                </c:numCache>
              </c:numRef>
            </c:plus>
            <c:minus>
              <c:numRef>
                <c:f>Sheet1!$H$2:$H$4</c:f>
                <c:numCache>
                  <c:formatCode>General</c:formatCode>
                  <c:ptCount val="3"/>
                  <c:pt idx="0">
                    <c:v>0.24</c:v>
                  </c:pt>
                  <c:pt idx="1">
                    <c:v>3.999999999999998E-2</c:v>
                  </c:pt>
                  <c:pt idx="2">
                    <c:v>0.1399999999999999</c:v>
                  </c:pt>
                </c:numCache>
              </c:numRef>
            </c:minus>
            <c:spPr>
              <a:noFill/>
              <a:ln w="9525" cap="flat" cmpd="sng" algn="ctr">
                <a:solidFill>
                  <a:schemeClr val="tx1">
                    <a:lumMod val="65000"/>
                    <a:lumOff val="35000"/>
                  </a:schemeClr>
                </a:solidFill>
                <a:round/>
              </a:ln>
              <a:effectLst/>
            </c:spPr>
          </c:errBars>
          <c:cat>
            <c:strRef>
              <c:f>Sheet1!$A$2:$A$4</c:f>
              <c:strCache>
                <c:ptCount val="3"/>
                <c:pt idx="0">
                  <c:v>Females</c:v>
                </c:pt>
                <c:pt idx="1">
                  <c:v>Males</c:v>
                </c:pt>
                <c:pt idx="2">
                  <c:v>Total</c:v>
                </c:pt>
              </c:strCache>
            </c:strRef>
          </c:cat>
          <c:val>
            <c:numRef>
              <c:f>Sheet1!$B$2:$B$4</c:f>
              <c:numCache>
                <c:formatCode>General</c:formatCode>
                <c:ptCount val="3"/>
                <c:pt idx="0">
                  <c:v>2.04</c:v>
                </c:pt>
                <c:pt idx="1">
                  <c:v>0.44</c:v>
                </c:pt>
                <c:pt idx="2">
                  <c:v>1.2</c:v>
                </c:pt>
              </c:numCache>
            </c:numRef>
          </c:val>
          <c:extLst>
            <c:ext xmlns:c16="http://schemas.microsoft.com/office/drawing/2014/chart" uri="{C3380CC4-5D6E-409C-BE32-E72D297353CC}">
              <c16:uniqueId val="{00000002-4538-4803-8823-EAC8D1D38003}"/>
            </c:ext>
          </c:extLst>
        </c:ser>
        <c:ser>
          <c:idx val="1"/>
          <c:order val="1"/>
          <c:tx>
            <c:strRef>
              <c:f>Sheet1!$C$1</c:f>
              <c:strCache>
                <c:ptCount val="1"/>
                <c:pt idx="0">
                  <c:v>2017</c:v>
                </c:pt>
              </c:strCache>
            </c:strRef>
          </c:tx>
          <c:spPr>
            <a:solidFill>
              <a:srgbClr val="C00000"/>
            </a:solidFill>
            <a:ln>
              <a:noFill/>
            </a:ln>
            <a:effectLst/>
          </c:spPr>
          <c:invertIfNegative val="0"/>
          <c:dLbls>
            <c:dLbl>
              <c:idx val="0"/>
              <c:layout>
                <c:manualLayout>
                  <c:x val="3.1446540880503146E-3"/>
                  <c:y val="-5.331462055699532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538-4803-8823-EAC8D1D38003}"/>
                </c:ext>
              </c:extLst>
            </c:dLbl>
            <c:dLbl>
              <c:idx val="1"/>
              <c:layout>
                <c:manualLayout>
                  <c:x val="-3.1446540880504296E-3"/>
                  <c:y val="-5.892668587878425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538-4803-8823-EAC8D1D38003}"/>
                </c:ext>
              </c:extLst>
            </c:dLbl>
            <c:dLbl>
              <c:idx val="2"/>
              <c:layout>
                <c:manualLayout>
                  <c:x val="-1.1530265124244521E-16"/>
                  <c:y val="-4.209048991341737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538-4803-8823-EAC8D1D3800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Sheet1!$G$6:$G$8</c:f>
                <c:numCache>
                  <c:formatCode>General</c:formatCode>
                  <c:ptCount val="3"/>
                  <c:pt idx="0">
                    <c:v>0.19999999999999996</c:v>
                  </c:pt>
                  <c:pt idx="1">
                    <c:v>0.21999999999999997</c:v>
                  </c:pt>
                  <c:pt idx="2">
                    <c:v>0.14999999999999991</c:v>
                  </c:pt>
                </c:numCache>
              </c:numRef>
            </c:plus>
            <c:minus>
              <c:numRef>
                <c:f>Sheet1!$H$6:$H$8</c:f>
                <c:numCache>
                  <c:formatCode>General</c:formatCode>
                  <c:ptCount val="3"/>
                  <c:pt idx="0">
                    <c:v>0.19999999999999996</c:v>
                  </c:pt>
                  <c:pt idx="1">
                    <c:v>0.21999999999999997</c:v>
                  </c:pt>
                  <c:pt idx="2">
                    <c:v>0.14000000000000001</c:v>
                  </c:pt>
                </c:numCache>
              </c:numRef>
            </c:minus>
            <c:spPr>
              <a:noFill/>
              <a:ln w="9525" cap="flat" cmpd="sng" algn="ctr">
                <a:solidFill>
                  <a:schemeClr val="tx1">
                    <a:lumMod val="65000"/>
                    <a:lumOff val="35000"/>
                  </a:schemeClr>
                </a:solidFill>
                <a:round/>
              </a:ln>
              <a:effectLst/>
            </c:spPr>
          </c:errBars>
          <c:cat>
            <c:strRef>
              <c:f>Sheet1!$A$2:$A$4</c:f>
              <c:strCache>
                <c:ptCount val="3"/>
                <c:pt idx="0">
                  <c:v>Females</c:v>
                </c:pt>
                <c:pt idx="1">
                  <c:v>Males</c:v>
                </c:pt>
                <c:pt idx="2">
                  <c:v>Total</c:v>
                </c:pt>
              </c:strCache>
            </c:strRef>
          </c:cat>
          <c:val>
            <c:numRef>
              <c:f>Sheet1!$C$2:$C$4</c:f>
              <c:numCache>
                <c:formatCode>General</c:formatCode>
                <c:ptCount val="3"/>
                <c:pt idx="0">
                  <c:v>1.51</c:v>
                </c:pt>
                <c:pt idx="1">
                  <c:v>0.49</c:v>
                </c:pt>
                <c:pt idx="2" formatCode="0.0">
                  <c:v>1</c:v>
                </c:pt>
              </c:numCache>
            </c:numRef>
          </c:val>
          <c:extLst>
            <c:ext xmlns:c16="http://schemas.microsoft.com/office/drawing/2014/chart" uri="{C3380CC4-5D6E-409C-BE32-E72D297353CC}">
              <c16:uniqueId val="{00000006-4538-4803-8823-EAC8D1D38003}"/>
            </c:ext>
          </c:extLst>
        </c:ser>
        <c:dLbls>
          <c:showLegendKey val="0"/>
          <c:showVal val="0"/>
          <c:showCatName val="0"/>
          <c:showSerName val="0"/>
          <c:showPercent val="0"/>
          <c:showBubbleSize val="0"/>
        </c:dLbls>
        <c:gapWidth val="150"/>
        <c:axId val="467023584"/>
        <c:axId val="467027848"/>
      </c:barChart>
      <c:catAx>
        <c:axId val="4670235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67027848"/>
        <c:crosses val="autoZero"/>
        <c:auto val="1"/>
        <c:lblAlgn val="ctr"/>
        <c:lblOffset val="100"/>
        <c:noMultiLvlLbl val="0"/>
      </c:catAx>
      <c:valAx>
        <c:axId val="467027848"/>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600" b="1" i="0" baseline="0" dirty="0" smtClean="0">
                    <a:effectLst/>
                  </a:rPr>
                  <a:t>HIV Incidence (%)</a:t>
                </a:r>
                <a:endParaRPr lang="en-ZA" sz="1600" dirty="0">
                  <a:effectLst/>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67023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056014873140858E-2"/>
          <c:y val="0.1047681210024283"/>
          <c:w val="0.53542519685039369"/>
          <c:h val="0.78169903921209327"/>
        </c:manualLayout>
      </c:layout>
      <c:lineChart>
        <c:grouping val="standard"/>
        <c:varyColors val="0"/>
        <c:ser>
          <c:idx val="0"/>
          <c:order val="0"/>
          <c:tx>
            <c:strRef>
              <c:f>Sheet2!$B$3</c:f>
              <c:strCache>
                <c:ptCount val="1"/>
                <c:pt idx="0">
                  <c:v>Been tested and received results</c:v>
                </c:pt>
              </c:strCache>
            </c:strRef>
          </c:tx>
          <c:marker>
            <c:symbol val="none"/>
          </c:marker>
          <c:cat>
            <c:strRef>
              <c:f>Sheet2!$C$2:$F$2</c:f>
              <c:strCache>
                <c:ptCount val="4"/>
                <c:pt idx="0">
                  <c:v>No exposure</c:v>
                </c:pt>
                <c:pt idx="1">
                  <c:v>Low exposure</c:v>
                </c:pt>
                <c:pt idx="2">
                  <c:v>Moderate exposure</c:v>
                </c:pt>
                <c:pt idx="3">
                  <c:v>High exposure</c:v>
                </c:pt>
              </c:strCache>
            </c:strRef>
          </c:cat>
          <c:val>
            <c:numRef>
              <c:f>Sheet2!$C$3:$F$3</c:f>
              <c:numCache>
                <c:formatCode>General</c:formatCode>
                <c:ptCount val="4"/>
                <c:pt idx="0">
                  <c:v>66.599999999999994</c:v>
                </c:pt>
                <c:pt idx="1">
                  <c:v>73</c:v>
                </c:pt>
                <c:pt idx="2">
                  <c:v>82.1</c:v>
                </c:pt>
                <c:pt idx="3">
                  <c:v>92.5</c:v>
                </c:pt>
              </c:numCache>
            </c:numRef>
          </c:val>
          <c:smooth val="0"/>
          <c:extLst>
            <c:ext xmlns:c16="http://schemas.microsoft.com/office/drawing/2014/chart" uri="{C3380CC4-5D6E-409C-BE32-E72D297353CC}">
              <c16:uniqueId val="{00000000-4B67-474C-A622-CFED55D0BE07}"/>
            </c:ext>
          </c:extLst>
        </c:ser>
        <c:ser>
          <c:idx val="1"/>
          <c:order val="1"/>
          <c:tx>
            <c:strRef>
              <c:f>Sheet2!$B$4</c:f>
              <c:strCache>
                <c:ptCount val="1"/>
                <c:pt idx="0">
                  <c:v>Tested in the last year</c:v>
                </c:pt>
              </c:strCache>
            </c:strRef>
          </c:tx>
          <c:marker>
            <c:symbol val="none"/>
          </c:marker>
          <c:cat>
            <c:strRef>
              <c:f>Sheet2!$C$2:$F$2</c:f>
              <c:strCache>
                <c:ptCount val="4"/>
                <c:pt idx="0">
                  <c:v>No exposure</c:v>
                </c:pt>
                <c:pt idx="1">
                  <c:v>Low exposure</c:v>
                </c:pt>
                <c:pt idx="2">
                  <c:v>Moderate exposure</c:v>
                </c:pt>
                <c:pt idx="3">
                  <c:v>High exposure</c:v>
                </c:pt>
              </c:strCache>
            </c:strRef>
          </c:cat>
          <c:val>
            <c:numRef>
              <c:f>Sheet2!$C$4:$F$4</c:f>
              <c:numCache>
                <c:formatCode>General</c:formatCode>
                <c:ptCount val="4"/>
                <c:pt idx="0">
                  <c:v>64.900000000000006</c:v>
                </c:pt>
                <c:pt idx="1">
                  <c:v>67.099999999999994</c:v>
                </c:pt>
                <c:pt idx="2">
                  <c:v>71.3</c:v>
                </c:pt>
                <c:pt idx="3">
                  <c:v>78.7</c:v>
                </c:pt>
              </c:numCache>
            </c:numRef>
          </c:val>
          <c:smooth val="0"/>
          <c:extLst>
            <c:ext xmlns:c16="http://schemas.microsoft.com/office/drawing/2014/chart" uri="{C3380CC4-5D6E-409C-BE32-E72D297353CC}">
              <c16:uniqueId val="{00000001-4B67-474C-A622-CFED55D0BE07}"/>
            </c:ext>
          </c:extLst>
        </c:ser>
        <c:ser>
          <c:idx val="2"/>
          <c:order val="2"/>
          <c:tx>
            <c:strRef>
              <c:f>Sheet2!$B$5</c:f>
              <c:strCache>
                <c:ptCount val="1"/>
                <c:pt idx="0">
                  <c:v>Used a condom during last sex act</c:v>
                </c:pt>
              </c:strCache>
            </c:strRef>
          </c:tx>
          <c:marker>
            <c:symbol val="none"/>
          </c:marker>
          <c:cat>
            <c:strRef>
              <c:f>Sheet2!$C$2:$F$2</c:f>
              <c:strCache>
                <c:ptCount val="4"/>
                <c:pt idx="0">
                  <c:v>No exposure</c:v>
                </c:pt>
                <c:pt idx="1">
                  <c:v>Low exposure</c:v>
                </c:pt>
                <c:pt idx="2">
                  <c:v>Moderate exposure</c:v>
                </c:pt>
                <c:pt idx="3">
                  <c:v>High exposure</c:v>
                </c:pt>
              </c:strCache>
            </c:strRef>
          </c:cat>
          <c:val>
            <c:numRef>
              <c:f>Sheet2!$C$5:$F$5</c:f>
              <c:numCache>
                <c:formatCode>General</c:formatCode>
                <c:ptCount val="4"/>
                <c:pt idx="0">
                  <c:v>32.700000000000003</c:v>
                </c:pt>
                <c:pt idx="1">
                  <c:v>39</c:v>
                </c:pt>
                <c:pt idx="2">
                  <c:v>47.8</c:v>
                </c:pt>
                <c:pt idx="3">
                  <c:v>53.1</c:v>
                </c:pt>
              </c:numCache>
            </c:numRef>
          </c:val>
          <c:smooth val="0"/>
          <c:extLst>
            <c:ext xmlns:c16="http://schemas.microsoft.com/office/drawing/2014/chart" uri="{C3380CC4-5D6E-409C-BE32-E72D297353CC}">
              <c16:uniqueId val="{00000002-4B67-474C-A622-CFED55D0BE07}"/>
            </c:ext>
          </c:extLst>
        </c:ser>
        <c:ser>
          <c:idx val="3"/>
          <c:order val="3"/>
          <c:tx>
            <c:strRef>
              <c:f>Sheet2!$B$6</c:f>
              <c:strCache>
                <c:ptCount val="1"/>
                <c:pt idx="0">
                  <c:v>Consistent condom use</c:v>
                </c:pt>
              </c:strCache>
            </c:strRef>
          </c:tx>
          <c:marker>
            <c:symbol val="none"/>
          </c:marker>
          <c:cat>
            <c:strRef>
              <c:f>Sheet2!$C$2:$F$2</c:f>
              <c:strCache>
                <c:ptCount val="4"/>
                <c:pt idx="0">
                  <c:v>No exposure</c:v>
                </c:pt>
                <c:pt idx="1">
                  <c:v>Low exposure</c:v>
                </c:pt>
                <c:pt idx="2">
                  <c:v>Moderate exposure</c:v>
                </c:pt>
                <c:pt idx="3">
                  <c:v>High exposure</c:v>
                </c:pt>
              </c:strCache>
            </c:strRef>
          </c:cat>
          <c:val>
            <c:numRef>
              <c:f>Sheet2!$C$6:$F$6</c:f>
              <c:numCache>
                <c:formatCode>General</c:formatCode>
                <c:ptCount val="4"/>
                <c:pt idx="0">
                  <c:v>22.2</c:v>
                </c:pt>
                <c:pt idx="1">
                  <c:v>26.3</c:v>
                </c:pt>
                <c:pt idx="2">
                  <c:v>34.5</c:v>
                </c:pt>
                <c:pt idx="3">
                  <c:v>37.4</c:v>
                </c:pt>
              </c:numCache>
            </c:numRef>
          </c:val>
          <c:smooth val="0"/>
          <c:extLst>
            <c:ext xmlns:c16="http://schemas.microsoft.com/office/drawing/2014/chart" uri="{C3380CC4-5D6E-409C-BE32-E72D297353CC}">
              <c16:uniqueId val="{00000003-4B67-474C-A622-CFED55D0BE07}"/>
            </c:ext>
          </c:extLst>
        </c:ser>
        <c:ser>
          <c:idx val="4"/>
          <c:order val="4"/>
          <c:tx>
            <c:strRef>
              <c:f>Sheet2!$B$7</c:f>
              <c:strCache>
                <c:ptCount val="1"/>
                <c:pt idx="0">
                  <c:v>Rejection of wrong myths associated with HIV</c:v>
                </c:pt>
              </c:strCache>
            </c:strRef>
          </c:tx>
          <c:marker>
            <c:symbol val="none"/>
          </c:marker>
          <c:cat>
            <c:strRef>
              <c:f>Sheet2!$C$2:$F$2</c:f>
              <c:strCache>
                <c:ptCount val="4"/>
                <c:pt idx="0">
                  <c:v>No exposure</c:v>
                </c:pt>
                <c:pt idx="1">
                  <c:v>Low exposure</c:v>
                </c:pt>
                <c:pt idx="2">
                  <c:v>Moderate exposure</c:v>
                </c:pt>
                <c:pt idx="3">
                  <c:v>High exposure</c:v>
                </c:pt>
              </c:strCache>
            </c:strRef>
          </c:cat>
          <c:val>
            <c:numRef>
              <c:f>Sheet2!$C$7:$F$7</c:f>
              <c:numCache>
                <c:formatCode>General</c:formatCode>
                <c:ptCount val="4"/>
                <c:pt idx="0">
                  <c:v>48.3</c:v>
                </c:pt>
                <c:pt idx="1">
                  <c:v>59.6</c:v>
                </c:pt>
                <c:pt idx="2">
                  <c:v>64.5</c:v>
                </c:pt>
                <c:pt idx="3">
                  <c:v>68.5</c:v>
                </c:pt>
              </c:numCache>
            </c:numRef>
          </c:val>
          <c:smooth val="0"/>
          <c:extLst>
            <c:ext xmlns:c16="http://schemas.microsoft.com/office/drawing/2014/chart" uri="{C3380CC4-5D6E-409C-BE32-E72D297353CC}">
              <c16:uniqueId val="{00000004-4B67-474C-A622-CFED55D0BE07}"/>
            </c:ext>
          </c:extLst>
        </c:ser>
        <c:ser>
          <c:idx val="5"/>
          <c:order val="5"/>
          <c:tx>
            <c:strRef>
              <c:f>Sheet2!$B$8</c:f>
              <c:strCache>
                <c:ptCount val="1"/>
                <c:pt idx="0">
                  <c:v>Early sexual debut</c:v>
                </c:pt>
              </c:strCache>
            </c:strRef>
          </c:tx>
          <c:marker>
            <c:symbol val="none"/>
          </c:marker>
          <c:cat>
            <c:strRef>
              <c:f>Sheet2!$C$2:$F$2</c:f>
              <c:strCache>
                <c:ptCount val="4"/>
                <c:pt idx="0">
                  <c:v>No exposure</c:v>
                </c:pt>
                <c:pt idx="1">
                  <c:v>Low exposure</c:v>
                </c:pt>
                <c:pt idx="2">
                  <c:v>Moderate exposure</c:v>
                </c:pt>
                <c:pt idx="3">
                  <c:v>High exposure</c:v>
                </c:pt>
              </c:strCache>
            </c:strRef>
          </c:cat>
          <c:val>
            <c:numRef>
              <c:f>Sheet2!$C$8:$F$8</c:f>
              <c:numCache>
                <c:formatCode>General</c:formatCode>
                <c:ptCount val="4"/>
                <c:pt idx="0">
                  <c:v>11</c:v>
                </c:pt>
                <c:pt idx="1">
                  <c:v>15.2</c:v>
                </c:pt>
                <c:pt idx="2">
                  <c:v>18.2</c:v>
                </c:pt>
                <c:pt idx="3">
                  <c:v>18</c:v>
                </c:pt>
              </c:numCache>
            </c:numRef>
          </c:val>
          <c:smooth val="0"/>
          <c:extLst>
            <c:ext xmlns:c16="http://schemas.microsoft.com/office/drawing/2014/chart" uri="{C3380CC4-5D6E-409C-BE32-E72D297353CC}">
              <c16:uniqueId val="{00000005-4B67-474C-A622-CFED55D0BE07}"/>
            </c:ext>
          </c:extLst>
        </c:ser>
        <c:ser>
          <c:idx val="6"/>
          <c:order val="6"/>
          <c:tx>
            <c:strRef>
              <c:f>Sheet2!$B$9</c:f>
              <c:strCache>
                <c:ptCount val="1"/>
                <c:pt idx="0">
                  <c:v>Two or more sexual partners in past year</c:v>
                </c:pt>
              </c:strCache>
            </c:strRef>
          </c:tx>
          <c:marker>
            <c:symbol val="none"/>
          </c:marker>
          <c:cat>
            <c:strRef>
              <c:f>Sheet2!$C$2:$F$2</c:f>
              <c:strCache>
                <c:ptCount val="4"/>
                <c:pt idx="0">
                  <c:v>No exposure</c:v>
                </c:pt>
                <c:pt idx="1">
                  <c:v>Low exposure</c:v>
                </c:pt>
                <c:pt idx="2">
                  <c:v>Moderate exposure</c:v>
                </c:pt>
                <c:pt idx="3">
                  <c:v>High exposure</c:v>
                </c:pt>
              </c:strCache>
            </c:strRef>
          </c:cat>
          <c:val>
            <c:numRef>
              <c:f>Sheet2!$C$9:$F$9</c:f>
              <c:numCache>
                <c:formatCode>General</c:formatCode>
                <c:ptCount val="4"/>
                <c:pt idx="0">
                  <c:v>6.6</c:v>
                </c:pt>
                <c:pt idx="1">
                  <c:v>11.2</c:v>
                </c:pt>
                <c:pt idx="2">
                  <c:v>13.7</c:v>
                </c:pt>
                <c:pt idx="3">
                  <c:v>15.4</c:v>
                </c:pt>
              </c:numCache>
            </c:numRef>
          </c:val>
          <c:smooth val="0"/>
          <c:extLst>
            <c:ext xmlns:c16="http://schemas.microsoft.com/office/drawing/2014/chart" uri="{C3380CC4-5D6E-409C-BE32-E72D297353CC}">
              <c16:uniqueId val="{00000006-4B67-474C-A622-CFED55D0BE07}"/>
            </c:ext>
          </c:extLst>
        </c:ser>
        <c:dLbls>
          <c:showLegendKey val="0"/>
          <c:showVal val="0"/>
          <c:showCatName val="0"/>
          <c:showSerName val="0"/>
          <c:showPercent val="0"/>
          <c:showBubbleSize val="0"/>
        </c:dLbls>
        <c:smooth val="0"/>
        <c:axId val="378366744"/>
        <c:axId val="612385560"/>
      </c:lineChart>
      <c:catAx>
        <c:axId val="378366744"/>
        <c:scaling>
          <c:orientation val="minMax"/>
        </c:scaling>
        <c:delete val="0"/>
        <c:axPos val="b"/>
        <c:numFmt formatCode="General" sourceLinked="0"/>
        <c:majorTickMark val="none"/>
        <c:minorTickMark val="none"/>
        <c:tickLblPos val="nextTo"/>
        <c:txPr>
          <a:bodyPr/>
          <a:lstStyle/>
          <a:p>
            <a:pPr>
              <a:defRPr sz="1400"/>
            </a:pPr>
            <a:endParaRPr lang="en-US"/>
          </a:p>
        </c:txPr>
        <c:crossAx val="612385560"/>
        <c:crosses val="autoZero"/>
        <c:auto val="1"/>
        <c:lblAlgn val="ctr"/>
        <c:lblOffset val="100"/>
        <c:noMultiLvlLbl val="0"/>
      </c:catAx>
      <c:valAx>
        <c:axId val="612385560"/>
        <c:scaling>
          <c:orientation val="minMax"/>
        </c:scaling>
        <c:delete val="0"/>
        <c:axPos val="l"/>
        <c:majorGridlines>
          <c:spPr>
            <a:ln>
              <a:noFill/>
            </a:ln>
          </c:spPr>
        </c:majorGridlines>
        <c:title>
          <c:tx>
            <c:rich>
              <a:bodyPr/>
              <a:lstStyle/>
              <a:p>
                <a:pPr>
                  <a:defRPr sz="1600"/>
                </a:pPr>
                <a:r>
                  <a:rPr lang="en-US" sz="1600"/>
                  <a:t>%</a:t>
                </a:r>
              </a:p>
            </c:rich>
          </c:tx>
          <c:overlay val="0"/>
        </c:title>
        <c:numFmt formatCode="General" sourceLinked="1"/>
        <c:majorTickMark val="none"/>
        <c:minorTickMark val="none"/>
        <c:tickLblPos val="nextTo"/>
        <c:txPr>
          <a:bodyPr/>
          <a:lstStyle/>
          <a:p>
            <a:pPr>
              <a:defRPr sz="1600"/>
            </a:pPr>
            <a:endParaRPr lang="en-US"/>
          </a:p>
        </c:txPr>
        <c:crossAx val="378366744"/>
        <c:crosses val="autoZero"/>
        <c:crossBetween val="between"/>
      </c:valAx>
    </c:plotArea>
    <c:legend>
      <c:legendPos val="r"/>
      <c:layout>
        <c:manualLayout>
          <c:xMode val="edge"/>
          <c:yMode val="edge"/>
          <c:x val="0.64126312335957991"/>
          <c:y val="0.17737008297779322"/>
          <c:w val="0.35040354330708662"/>
          <c:h val="0.71620830008786907"/>
        </c:manualLayout>
      </c:layout>
      <c:overlay val="0"/>
      <c:txPr>
        <a:bodyPr/>
        <a:lstStyle/>
        <a:p>
          <a:pPr>
            <a:defRPr sz="1600"/>
          </a:pPr>
          <a:endParaRPr lang="en-U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2012</c:v>
                </c:pt>
              </c:strCache>
            </c:strRef>
          </c:tx>
          <c:spPr>
            <a:solidFill>
              <a:srgbClr val="0070C0"/>
            </a:solidFill>
            <a:ln>
              <a:noFill/>
            </a:ln>
            <a:effectLst/>
          </c:spPr>
          <c:invertIfNegative val="0"/>
          <c:dLbls>
            <c:dLbl>
              <c:idx val="0"/>
              <c:layout>
                <c:manualLayout>
                  <c:x val="0"/>
                  <c:y val="-9.353442891854757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BDD-467B-93BC-D2DB19FBD802}"/>
                </c:ext>
              </c:extLst>
            </c:dLbl>
            <c:dLbl>
              <c:idx val="1"/>
              <c:layout>
                <c:manualLayout>
                  <c:x val="0"/>
                  <c:y val="-3.367239441067712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BDD-467B-93BC-D2DB19FBD802}"/>
                </c:ext>
              </c:extLst>
            </c:dLbl>
            <c:dLbl>
              <c:idx val="2"/>
              <c:layout>
                <c:manualLayout>
                  <c:x val="0"/>
                  <c:y val="-3.741377156741899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BDD-467B-93BC-D2DB19FBD80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Sheet1!$G$2:$G$4</c:f>
                <c:numCache>
                  <c:formatCode>General</c:formatCode>
                  <c:ptCount val="3"/>
                  <c:pt idx="0">
                    <c:v>0.33000000000000007</c:v>
                  </c:pt>
                  <c:pt idx="1">
                    <c:v>9.000000000000008E-2</c:v>
                  </c:pt>
                  <c:pt idx="2">
                    <c:v>0.15999999999999992</c:v>
                  </c:pt>
                </c:numCache>
              </c:numRef>
            </c:plus>
            <c:minus>
              <c:numRef>
                <c:f>Sheet1!$H$2:$H$4</c:f>
                <c:numCache>
                  <c:formatCode>General</c:formatCode>
                  <c:ptCount val="3"/>
                  <c:pt idx="0">
                    <c:v>0.21999999999999997</c:v>
                  </c:pt>
                  <c:pt idx="1">
                    <c:v>0.12</c:v>
                  </c:pt>
                  <c:pt idx="2">
                    <c:v>0.16000000000000014</c:v>
                  </c:pt>
                </c:numCache>
              </c:numRef>
            </c:minus>
            <c:spPr>
              <a:noFill/>
              <a:ln w="9525" cap="flat" cmpd="sng" algn="ctr">
                <a:solidFill>
                  <a:schemeClr val="tx1">
                    <a:lumMod val="65000"/>
                    <a:lumOff val="35000"/>
                  </a:schemeClr>
                </a:solidFill>
                <a:round/>
              </a:ln>
              <a:effectLst/>
            </c:spPr>
          </c:errBars>
          <c:cat>
            <c:strRef>
              <c:f>Sheet1!$A$2:$A$4</c:f>
              <c:strCache>
                <c:ptCount val="3"/>
                <c:pt idx="0">
                  <c:v>Females</c:v>
                </c:pt>
                <c:pt idx="1">
                  <c:v>Males</c:v>
                </c:pt>
                <c:pt idx="2">
                  <c:v>Total</c:v>
                </c:pt>
              </c:strCache>
            </c:strRef>
          </c:cat>
          <c:val>
            <c:numRef>
              <c:f>Sheet1!$B$2:$B$4</c:f>
              <c:numCache>
                <c:formatCode>General</c:formatCode>
                <c:ptCount val="3"/>
                <c:pt idx="0">
                  <c:v>1.81</c:v>
                </c:pt>
                <c:pt idx="1">
                  <c:v>0.96</c:v>
                </c:pt>
                <c:pt idx="2">
                  <c:v>1.36</c:v>
                </c:pt>
              </c:numCache>
            </c:numRef>
          </c:val>
          <c:extLst>
            <c:ext xmlns:c16="http://schemas.microsoft.com/office/drawing/2014/chart" uri="{C3380CC4-5D6E-409C-BE32-E72D297353CC}">
              <c16:uniqueId val="{00000003-FBDD-467B-93BC-D2DB19FBD802}"/>
            </c:ext>
          </c:extLst>
        </c:ser>
        <c:ser>
          <c:idx val="1"/>
          <c:order val="1"/>
          <c:tx>
            <c:strRef>
              <c:f>Sheet1!$C$1</c:f>
              <c:strCache>
                <c:ptCount val="1"/>
                <c:pt idx="0">
                  <c:v>2017</c:v>
                </c:pt>
              </c:strCache>
            </c:strRef>
          </c:tx>
          <c:spPr>
            <a:solidFill>
              <a:srgbClr val="C00000"/>
            </a:solidFill>
            <a:ln>
              <a:noFill/>
            </a:ln>
            <a:effectLst/>
          </c:spPr>
          <c:invertIfNegative val="0"/>
          <c:dLbls>
            <c:dLbl>
              <c:idx val="0"/>
              <c:layout>
                <c:manualLayout>
                  <c:x val="2.5157232704402437E-2"/>
                  <c:y val="-4.489652588090282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BDD-467B-93BC-D2DB19FBD802}"/>
                </c:ext>
              </c:extLst>
            </c:dLbl>
            <c:dLbl>
              <c:idx val="1"/>
              <c:layout>
                <c:manualLayout>
                  <c:x val="2.5157232704402517E-2"/>
                  <c:y val="-1.870688578370951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BDD-467B-93BC-D2DB19FBD802}"/>
                </c:ext>
              </c:extLst>
            </c:dLbl>
            <c:dLbl>
              <c:idx val="2"/>
              <c:layout>
                <c:manualLayout>
                  <c:x val="2.5157232704402517E-2"/>
                  <c:y val="-2.244826294045141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BDD-467B-93BC-D2DB19FBD80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Sheet1!$G$7:$G$9</c:f>
                <c:numCache>
                  <c:formatCode>General</c:formatCode>
                  <c:ptCount val="3"/>
                  <c:pt idx="0">
                    <c:v>0.18000000000000005</c:v>
                  </c:pt>
                  <c:pt idx="1">
                    <c:v>7.0000000000000062E-2</c:v>
                  </c:pt>
                  <c:pt idx="2">
                    <c:v>0.12</c:v>
                  </c:pt>
                </c:numCache>
              </c:numRef>
            </c:plus>
            <c:minus>
              <c:numRef>
                <c:f>Sheet1!$H$7:$H$9</c:f>
                <c:numCache>
                  <c:formatCode>General</c:formatCode>
                  <c:ptCount val="3"/>
                  <c:pt idx="0">
                    <c:v>0.22000000000000008</c:v>
                  </c:pt>
                  <c:pt idx="1">
                    <c:v>8.9999999999999969E-2</c:v>
                  </c:pt>
                  <c:pt idx="2">
                    <c:v>0.12</c:v>
                  </c:pt>
                </c:numCache>
              </c:numRef>
            </c:minus>
            <c:spPr>
              <a:noFill/>
              <a:ln w="9525" cap="flat" cmpd="sng" algn="ctr">
                <a:solidFill>
                  <a:schemeClr val="tx1">
                    <a:lumMod val="65000"/>
                    <a:lumOff val="35000"/>
                  </a:schemeClr>
                </a:solidFill>
                <a:round/>
              </a:ln>
              <a:effectLst/>
            </c:spPr>
          </c:errBars>
          <c:cat>
            <c:strRef>
              <c:f>Sheet1!$A$2:$A$4</c:f>
              <c:strCache>
                <c:ptCount val="3"/>
                <c:pt idx="0">
                  <c:v>Females</c:v>
                </c:pt>
                <c:pt idx="1">
                  <c:v>Males</c:v>
                </c:pt>
                <c:pt idx="2">
                  <c:v>Total</c:v>
                </c:pt>
              </c:strCache>
            </c:strRef>
          </c:cat>
          <c:val>
            <c:numRef>
              <c:f>Sheet1!$C$2:$C$4</c:f>
              <c:numCache>
                <c:formatCode>General</c:formatCode>
                <c:ptCount val="3"/>
                <c:pt idx="0">
                  <c:v>0.93</c:v>
                </c:pt>
                <c:pt idx="1">
                  <c:v>0.69</c:v>
                </c:pt>
                <c:pt idx="2">
                  <c:v>0.79</c:v>
                </c:pt>
              </c:numCache>
            </c:numRef>
          </c:val>
          <c:extLst>
            <c:ext xmlns:c16="http://schemas.microsoft.com/office/drawing/2014/chart" uri="{C3380CC4-5D6E-409C-BE32-E72D297353CC}">
              <c16:uniqueId val="{00000007-FBDD-467B-93BC-D2DB19FBD802}"/>
            </c:ext>
          </c:extLst>
        </c:ser>
        <c:dLbls>
          <c:showLegendKey val="0"/>
          <c:showVal val="0"/>
          <c:showCatName val="0"/>
          <c:showSerName val="0"/>
          <c:showPercent val="0"/>
          <c:showBubbleSize val="0"/>
        </c:dLbls>
        <c:gapWidth val="150"/>
        <c:axId val="467023584"/>
        <c:axId val="467027848"/>
      </c:barChart>
      <c:catAx>
        <c:axId val="4670235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67027848"/>
        <c:crosses val="autoZero"/>
        <c:auto val="1"/>
        <c:lblAlgn val="ctr"/>
        <c:lblOffset val="100"/>
        <c:noMultiLvlLbl val="0"/>
      </c:catAx>
      <c:valAx>
        <c:axId val="467027848"/>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000000">
                        <a:lumMod val="65000"/>
                        <a:lumOff val="35000"/>
                      </a:srgbClr>
                    </a:solidFill>
                    <a:latin typeface="+mn-lt"/>
                    <a:ea typeface="+mn-ea"/>
                    <a:cs typeface="+mn-cs"/>
                  </a:defRPr>
                </a:pPr>
                <a:r>
                  <a:rPr lang="en-US" sz="1400" b="1" i="0" baseline="0" dirty="0" smtClean="0">
                    <a:effectLst/>
                  </a:rPr>
                  <a:t>HIV Incidence (%)</a:t>
                </a:r>
                <a:endParaRPr lang="en-ZA" sz="1400" dirty="0" smtClean="0">
                  <a:effectLst/>
                </a:endParaRP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000000">
                      <a:lumMod val="65000"/>
                      <a:lumOff val="35000"/>
                    </a:srgbClr>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67023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32994603514"/>
          <c:y val="9.8227125998345863E-2"/>
          <c:w val="0.87098530491147619"/>
          <c:h val="0.72854694385808982"/>
        </c:manualLayout>
      </c:layout>
      <c:barChart>
        <c:barDir val="col"/>
        <c:grouping val="clustered"/>
        <c:varyColors val="0"/>
        <c:ser>
          <c:idx val="1"/>
          <c:order val="0"/>
          <c:tx>
            <c:strRef>
              <c:f>'FigureVI_ ViralAgeSex'!$C$1</c:f>
              <c:strCache>
                <c:ptCount val="1"/>
                <c:pt idx="0">
                  <c:v>Female</c:v>
                </c:pt>
              </c:strCache>
            </c:strRef>
          </c:tx>
          <c:spPr>
            <a:solidFill>
              <a:schemeClr val="accent2"/>
            </a:solidFill>
            <a:ln>
              <a:solidFill>
                <a:srgbClr val="000000"/>
              </a:solidFill>
            </a:ln>
            <a:effectLst/>
          </c:spPr>
          <c:invertIfNegative val="0"/>
          <c:dLbls>
            <c:dLbl>
              <c:idx val="0"/>
              <c:layout>
                <c:manualLayout>
                  <c:x val="0"/>
                  <c:y val="-0.1102308076880346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8C3-40AE-BBB4-290FB4DF29F3}"/>
                </c:ext>
              </c:extLst>
            </c:dLbl>
            <c:dLbl>
              <c:idx val="1"/>
              <c:layout>
                <c:manualLayout>
                  <c:x val="-4.3369498106767736E-3"/>
                  <c:y val="-7.59367786295349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8C3-40AE-BBB4-290FB4DF29F3}"/>
                </c:ext>
              </c:extLst>
            </c:dLbl>
            <c:dLbl>
              <c:idx val="2"/>
              <c:layout>
                <c:manualLayout>
                  <c:x val="-1.4456499368923109E-3"/>
                  <c:y val="-2.939488205014257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8C3-40AE-BBB4-290FB4DF29F3}"/>
                </c:ext>
              </c:extLst>
            </c:dLbl>
            <c:dLbl>
              <c:idx val="3"/>
              <c:layout>
                <c:manualLayout>
                  <c:x val="7.2282496844612897E-3"/>
                  <c:y val="-3.674360256267822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8C3-40AE-BBB4-290FB4DF29F3}"/>
                </c:ext>
              </c:extLst>
            </c:dLbl>
            <c:dLbl>
              <c:idx val="4"/>
              <c:layout>
                <c:manualLayout>
                  <c:x val="-7.2282496844612897E-3"/>
                  <c:y val="-7.59367786295349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8C3-40AE-BBB4-290FB4DF29F3}"/>
                </c:ext>
              </c:extLst>
            </c:dLbl>
            <c:dLbl>
              <c:idx val="5"/>
              <c:layout>
                <c:manualLayout>
                  <c:x val="-2.8912998737845156E-3"/>
                  <c:y val="-4.899147008357098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8C3-40AE-BBB4-290FB4DF29F3}"/>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'FigureVI_ ViralAgeSex'!$K$13:$K$18</c:f>
                <c:numCache>
                  <c:formatCode>General</c:formatCode>
                  <c:ptCount val="6"/>
                  <c:pt idx="0">
                    <c:v>15</c:v>
                  </c:pt>
                  <c:pt idx="1">
                    <c:v>10.199999999999996</c:v>
                  </c:pt>
                  <c:pt idx="2">
                    <c:v>4.7999999999999972</c:v>
                  </c:pt>
                  <c:pt idx="3">
                    <c:v>5.2000000000000028</c:v>
                  </c:pt>
                  <c:pt idx="4">
                    <c:v>6.7000000000000028</c:v>
                  </c:pt>
                  <c:pt idx="5">
                    <c:v>6.3999999999999915</c:v>
                  </c:pt>
                </c:numCache>
              </c:numRef>
            </c:plus>
            <c:minus>
              <c:numRef>
                <c:f>'FigureVI_ ViralAgeSex'!$J$13:$J$18</c:f>
                <c:numCache>
                  <c:formatCode>General</c:formatCode>
                  <c:ptCount val="6"/>
                  <c:pt idx="0">
                    <c:v>14.600000000000001</c:v>
                  </c:pt>
                  <c:pt idx="1">
                    <c:v>9.8999999999999986</c:v>
                  </c:pt>
                  <c:pt idx="2">
                    <c:v>5.2999999999999972</c:v>
                  </c:pt>
                  <c:pt idx="3">
                    <c:v>5.6999999999999957</c:v>
                  </c:pt>
                  <c:pt idx="4">
                    <c:v>8.1999999999999886</c:v>
                  </c:pt>
                  <c:pt idx="5">
                    <c:v>7.4000000000000057</c:v>
                  </c:pt>
                </c:numCache>
              </c:numRef>
            </c:minus>
            <c:spPr>
              <a:noFill/>
              <a:ln w="9525" cap="flat" cmpd="sng" algn="ctr">
                <a:solidFill>
                  <a:schemeClr val="tx1">
                    <a:lumMod val="65000"/>
                    <a:lumOff val="35000"/>
                  </a:schemeClr>
                </a:solidFill>
                <a:round/>
              </a:ln>
              <a:effectLst/>
            </c:spPr>
          </c:errBars>
          <c:cat>
            <c:strRef>
              <c:f>'FigureVI_ ViralAgeSex'!$A$2:$A$7</c:f>
              <c:strCache>
                <c:ptCount val="6"/>
                <c:pt idx="0">
                  <c:v>0-14</c:v>
                </c:pt>
                <c:pt idx="1">
                  <c:v>15-24</c:v>
                </c:pt>
                <c:pt idx="2">
                  <c:v>25-34</c:v>
                </c:pt>
                <c:pt idx="3">
                  <c:v>35-44</c:v>
                </c:pt>
                <c:pt idx="4">
                  <c:v>45-49</c:v>
                </c:pt>
                <c:pt idx="5">
                  <c:v>50+</c:v>
                </c:pt>
              </c:strCache>
            </c:strRef>
          </c:cat>
          <c:val>
            <c:numRef>
              <c:f>'FigureVI_ ViralAgeSex'!$C$2:$C$7</c:f>
              <c:numCache>
                <c:formatCode>0.0</c:formatCode>
                <c:ptCount val="6"/>
                <c:pt idx="0">
                  <c:v>48.2</c:v>
                </c:pt>
                <c:pt idx="1">
                  <c:v>47.1</c:v>
                </c:pt>
                <c:pt idx="2">
                  <c:v>68.5</c:v>
                </c:pt>
                <c:pt idx="3">
                  <c:v>69.3</c:v>
                </c:pt>
                <c:pt idx="4">
                  <c:v>74.599999999999994</c:v>
                </c:pt>
                <c:pt idx="5">
                  <c:v>71.2</c:v>
                </c:pt>
              </c:numCache>
            </c:numRef>
          </c:val>
          <c:extLst>
            <c:ext xmlns:c16="http://schemas.microsoft.com/office/drawing/2014/chart" uri="{C3380CC4-5D6E-409C-BE32-E72D297353CC}">
              <c16:uniqueId val="{00000006-98C3-40AE-BBB4-290FB4DF29F3}"/>
            </c:ext>
          </c:extLst>
        </c:ser>
        <c:ser>
          <c:idx val="0"/>
          <c:order val="1"/>
          <c:tx>
            <c:strRef>
              <c:f>'FigureVI_ ViralAgeSex'!$B$1</c:f>
              <c:strCache>
                <c:ptCount val="1"/>
                <c:pt idx="0">
                  <c:v>Male</c:v>
                </c:pt>
              </c:strCache>
            </c:strRef>
          </c:tx>
          <c:spPr>
            <a:solidFill>
              <a:schemeClr val="accent1"/>
            </a:solidFill>
            <a:ln>
              <a:solidFill>
                <a:srgbClr val="000000"/>
              </a:solidFill>
            </a:ln>
            <a:effectLst/>
          </c:spPr>
          <c:invertIfNegative val="0"/>
          <c:dLbls>
            <c:dLbl>
              <c:idx val="0"/>
              <c:layout>
                <c:manualLayout>
                  <c:x val="4.9456944466943998E-3"/>
                  <c:y val="-9.5992637585021467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6.825216301502561E-2"/>
                      <c:h val="4.4472055188312411E-2"/>
                    </c:manualLayout>
                  </c15:layout>
                </c:ext>
                <c:ext xmlns:c16="http://schemas.microsoft.com/office/drawing/2014/chart" uri="{C3380CC4-5D6E-409C-BE32-E72D297353CC}">
                  <c16:uniqueId val="{00000007-98C3-40AE-BBB4-290FB4DF29F3}"/>
                </c:ext>
              </c:extLst>
            </c:dLbl>
            <c:dLbl>
              <c:idx val="1"/>
              <c:layout>
                <c:manualLayout>
                  <c:x val="4.3369498106767736E-3"/>
                  <c:y val="-0.1028820871754990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8C3-40AE-BBB4-290FB4DF29F3}"/>
                </c:ext>
              </c:extLst>
            </c:dLbl>
            <c:dLbl>
              <c:idx val="2"/>
              <c:layout>
                <c:manualLayout>
                  <c:x val="0"/>
                  <c:y val="-6.613848461282079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8C3-40AE-BBB4-290FB4DF29F3}"/>
                </c:ext>
              </c:extLst>
            </c:dLbl>
            <c:dLbl>
              <c:idx val="3"/>
              <c:layout>
                <c:manualLayout>
                  <c:x val="0"/>
                  <c:y val="-4.899147008357095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8C3-40AE-BBB4-290FB4DF29F3}"/>
                </c:ext>
              </c:extLst>
            </c:dLbl>
            <c:dLbl>
              <c:idx val="4"/>
              <c:layout>
                <c:manualLayout>
                  <c:x val="-5.7825997475691379E-3"/>
                  <c:y val="-3.18444555543211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8C3-40AE-BBB4-290FB4DF29F3}"/>
                </c:ext>
              </c:extLst>
            </c:dLbl>
            <c:dLbl>
              <c:idx val="5"/>
              <c:layout>
                <c:manualLayout>
                  <c:x val="0"/>
                  <c:y val="-7.593677862953500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8C3-40AE-BBB4-290FB4DF29F3}"/>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'FigureVI_ ViralAgeSex'!$K$2:$K$7</c:f>
                <c:numCache>
                  <c:formatCode>General</c:formatCode>
                  <c:ptCount val="6"/>
                  <c:pt idx="0">
                    <c:v>12.800000000000004</c:v>
                  </c:pt>
                  <c:pt idx="1">
                    <c:v>13.100000000000001</c:v>
                  </c:pt>
                  <c:pt idx="2">
                    <c:v>8.1000000000000014</c:v>
                  </c:pt>
                  <c:pt idx="3">
                    <c:v>8.2000000000000028</c:v>
                  </c:pt>
                  <c:pt idx="4">
                    <c:v>10.299999999999997</c:v>
                  </c:pt>
                  <c:pt idx="5">
                    <c:v>7.6999999999999886</c:v>
                  </c:pt>
                </c:numCache>
              </c:numRef>
            </c:plus>
            <c:minus>
              <c:numRef>
                <c:f>'FigureVI_ ViralAgeSex'!$J$2:$J$7</c:f>
                <c:numCache>
                  <c:formatCode>General</c:formatCode>
                  <c:ptCount val="6"/>
                  <c:pt idx="0">
                    <c:v>13.600000000000001</c:v>
                  </c:pt>
                  <c:pt idx="1">
                    <c:v>13</c:v>
                  </c:pt>
                  <c:pt idx="2">
                    <c:v>7.7000000000000028</c:v>
                  </c:pt>
                  <c:pt idx="3">
                    <c:v>8.3999999999999986</c:v>
                  </c:pt>
                  <c:pt idx="4">
                    <c:v>13.199999999999996</c:v>
                  </c:pt>
                  <c:pt idx="5">
                    <c:v>10</c:v>
                  </c:pt>
                </c:numCache>
              </c:numRef>
            </c:minus>
            <c:spPr>
              <a:noFill/>
              <a:ln w="9525" cap="flat" cmpd="sng" algn="ctr">
                <a:solidFill>
                  <a:schemeClr val="tx1">
                    <a:lumMod val="65000"/>
                    <a:lumOff val="35000"/>
                  </a:schemeClr>
                </a:solidFill>
                <a:round/>
              </a:ln>
              <a:effectLst/>
            </c:spPr>
          </c:errBars>
          <c:cat>
            <c:strRef>
              <c:f>'FigureVI_ ViralAgeSex'!$A$2:$A$7</c:f>
              <c:strCache>
                <c:ptCount val="6"/>
                <c:pt idx="0">
                  <c:v>0-14</c:v>
                </c:pt>
                <c:pt idx="1">
                  <c:v>15-24</c:v>
                </c:pt>
                <c:pt idx="2">
                  <c:v>25-34</c:v>
                </c:pt>
                <c:pt idx="3">
                  <c:v>35-44</c:v>
                </c:pt>
                <c:pt idx="4">
                  <c:v>45-49</c:v>
                </c:pt>
                <c:pt idx="5">
                  <c:v>50+</c:v>
                </c:pt>
              </c:strCache>
            </c:strRef>
          </c:cat>
          <c:val>
            <c:numRef>
              <c:f>'FigureVI_ ViralAgeSex'!$B$2:$B$7</c:f>
              <c:numCache>
                <c:formatCode>General</c:formatCode>
                <c:ptCount val="6"/>
                <c:pt idx="0">
                  <c:v>56.1</c:v>
                </c:pt>
                <c:pt idx="1">
                  <c:v>49.1</c:v>
                </c:pt>
                <c:pt idx="2">
                  <c:v>41.5</c:v>
                </c:pt>
                <c:pt idx="3">
                  <c:v>52.3</c:v>
                </c:pt>
                <c:pt idx="4">
                  <c:v>71.8</c:v>
                </c:pt>
                <c:pt idx="5">
                  <c:v>76.400000000000006</c:v>
                </c:pt>
              </c:numCache>
            </c:numRef>
          </c:val>
          <c:extLst>
            <c:ext xmlns:c16="http://schemas.microsoft.com/office/drawing/2014/chart" uri="{C3380CC4-5D6E-409C-BE32-E72D297353CC}">
              <c16:uniqueId val="{0000000D-98C3-40AE-BBB4-290FB4DF29F3}"/>
            </c:ext>
          </c:extLst>
        </c:ser>
        <c:ser>
          <c:idx val="2"/>
          <c:order val="2"/>
          <c:tx>
            <c:strRef>
              <c:f>'FigureVI_ ViralAgeSex'!$D$1</c:f>
              <c:strCache>
                <c:ptCount val="1"/>
                <c:pt idx="0">
                  <c:v>Total</c:v>
                </c:pt>
              </c:strCache>
            </c:strRef>
          </c:tx>
          <c:spPr>
            <a:solidFill>
              <a:schemeClr val="accent3"/>
            </a:solidFill>
            <a:ln>
              <a:solidFill>
                <a:srgbClr val="000000"/>
              </a:solidFill>
            </a:ln>
            <a:effectLst/>
          </c:spPr>
          <c:invertIfNegative val="0"/>
          <c:dLbls>
            <c:dLbl>
              <c:idx val="0"/>
              <c:layout>
                <c:manualLayout>
                  <c:x val="2.8912998737844892E-3"/>
                  <c:y val="-8.083592563789208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8C3-40AE-BBB4-290FB4DF29F3}"/>
                </c:ext>
              </c:extLst>
            </c:dLbl>
            <c:dLbl>
              <c:idx val="1"/>
              <c:layout>
                <c:manualLayout>
                  <c:x val="0"/>
                  <c:y val="-5.878976410028519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8C3-40AE-BBB4-290FB4DF29F3}"/>
                </c:ext>
              </c:extLst>
            </c:dLbl>
            <c:dLbl>
              <c:idx val="2"/>
              <c:layout>
                <c:manualLayout>
                  <c:x val="-5.7825997475690312E-3"/>
                  <c:y val="-4.654189657939245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8C3-40AE-BBB4-290FB4DF29F3}"/>
                </c:ext>
              </c:extLst>
            </c:dLbl>
            <c:dLbl>
              <c:idx val="3"/>
              <c:layout>
                <c:manualLayout>
                  <c:x val="-2.8912998737846219E-3"/>
                  <c:y val="-3.429402905849967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8C3-40AE-BBB4-290FB4DF29F3}"/>
                </c:ext>
              </c:extLst>
            </c:dLbl>
            <c:dLbl>
              <c:idx val="4"/>
              <c:layout>
                <c:manualLayout>
                  <c:x val="5.7825997475689254E-3"/>
                  <c:y val="-4.409232307521388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98C3-40AE-BBB4-290FB4DF29F3}"/>
                </c:ext>
              </c:extLst>
            </c:dLbl>
            <c:dLbl>
              <c:idx val="5"/>
              <c:layout>
                <c:manualLayout>
                  <c:x val="1.4456499368922578E-3"/>
                  <c:y val="-3.184445555432110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8C3-40AE-BBB4-290FB4DF29F3}"/>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'FigureVI_ ViralAgeSex'!$K$22:$K$27</c:f>
                <c:numCache>
                  <c:formatCode>General</c:formatCode>
                  <c:ptCount val="6"/>
                  <c:pt idx="0">
                    <c:v>10.600000000000001</c:v>
                  </c:pt>
                  <c:pt idx="1">
                    <c:v>8.3999999999999986</c:v>
                  </c:pt>
                  <c:pt idx="2">
                    <c:v>4.7000000000000028</c:v>
                  </c:pt>
                  <c:pt idx="3">
                    <c:v>4.6000000000000085</c:v>
                  </c:pt>
                  <c:pt idx="4">
                    <c:v>6.3999999999999915</c:v>
                  </c:pt>
                  <c:pt idx="5">
                    <c:v>5.2999999999999972</c:v>
                  </c:pt>
                </c:numCache>
              </c:numRef>
            </c:plus>
            <c:minus>
              <c:numRef>
                <c:f>'FigureVI_ ViralAgeSex'!$J$22:$J$27</c:f>
                <c:numCache>
                  <c:formatCode>General</c:formatCode>
                  <c:ptCount val="6"/>
                  <c:pt idx="0">
                    <c:v>10.799999999999997</c:v>
                  </c:pt>
                  <c:pt idx="1">
                    <c:v>8.2000000000000028</c:v>
                  </c:pt>
                  <c:pt idx="2">
                    <c:v>4.7999999999999972</c:v>
                  </c:pt>
                  <c:pt idx="3">
                    <c:v>4.8999999999999986</c:v>
                  </c:pt>
                  <c:pt idx="4">
                    <c:v>7.5</c:v>
                  </c:pt>
                  <c:pt idx="5">
                    <c:v>6</c:v>
                  </c:pt>
                </c:numCache>
              </c:numRef>
            </c:minus>
            <c:spPr>
              <a:noFill/>
              <a:ln w="9525" cap="flat" cmpd="sng" algn="ctr">
                <a:solidFill>
                  <a:schemeClr val="tx1">
                    <a:lumMod val="65000"/>
                    <a:lumOff val="35000"/>
                  </a:schemeClr>
                </a:solidFill>
                <a:round/>
              </a:ln>
              <a:effectLst/>
            </c:spPr>
          </c:errBars>
          <c:cat>
            <c:strRef>
              <c:f>'FigureVI_ ViralAgeSex'!$A$2:$A$7</c:f>
              <c:strCache>
                <c:ptCount val="6"/>
                <c:pt idx="0">
                  <c:v>0-14</c:v>
                </c:pt>
                <c:pt idx="1">
                  <c:v>15-24</c:v>
                </c:pt>
                <c:pt idx="2">
                  <c:v>25-34</c:v>
                </c:pt>
                <c:pt idx="3">
                  <c:v>35-44</c:v>
                </c:pt>
                <c:pt idx="4">
                  <c:v>45-49</c:v>
                </c:pt>
                <c:pt idx="5">
                  <c:v>50+</c:v>
                </c:pt>
              </c:strCache>
            </c:strRef>
          </c:cat>
          <c:val>
            <c:numRef>
              <c:f>'FigureVI_ ViralAgeSex'!$D$2:$D$7</c:f>
              <c:numCache>
                <c:formatCode>General</c:formatCode>
                <c:ptCount val="6"/>
                <c:pt idx="0">
                  <c:v>51.9</c:v>
                </c:pt>
                <c:pt idx="1">
                  <c:v>47.7</c:v>
                </c:pt>
                <c:pt idx="2">
                  <c:v>59.5</c:v>
                </c:pt>
                <c:pt idx="3">
                  <c:v>62.8</c:v>
                </c:pt>
                <c:pt idx="4">
                  <c:v>73.400000000000006</c:v>
                </c:pt>
                <c:pt idx="5">
                  <c:v>73.2</c:v>
                </c:pt>
              </c:numCache>
            </c:numRef>
          </c:val>
          <c:extLst>
            <c:ext xmlns:c16="http://schemas.microsoft.com/office/drawing/2014/chart" uri="{C3380CC4-5D6E-409C-BE32-E72D297353CC}">
              <c16:uniqueId val="{00000014-98C3-40AE-BBB4-290FB4DF29F3}"/>
            </c:ext>
          </c:extLst>
        </c:ser>
        <c:dLbls>
          <c:dLblPos val="outEnd"/>
          <c:showLegendKey val="0"/>
          <c:showVal val="1"/>
          <c:showCatName val="0"/>
          <c:showSerName val="0"/>
          <c:showPercent val="0"/>
          <c:showBubbleSize val="0"/>
        </c:dLbls>
        <c:gapWidth val="63"/>
        <c:axId val="633993976"/>
        <c:axId val="633995616"/>
      </c:barChart>
      <c:catAx>
        <c:axId val="633993976"/>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Age group (years)</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33995616"/>
        <c:crossesAt val="0"/>
        <c:auto val="1"/>
        <c:lblAlgn val="ctr"/>
        <c:lblOffset val="100"/>
        <c:noMultiLvlLbl val="0"/>
      </c:catAx>
      <c:valAx>
        <c:axId val="633995616"/>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Virally suppressed (%)</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339939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600"/>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538203744120257"/>
          <c:y val="0.18941695689206833"/>
          <c:w val="0.85218848502599798"/>
          <c:h val="0.72658272163488913"/>
        </c:manualLayout>
      </c:layout>
      <c:barChart>
        <c:barDir val="col"/>
        <c:grouping val="clustered"/>
        <c:varyColors val="0"/>
        <c:ser>
          <c:idx val="0"/>
          <c:order val="0"/>
          <c:tx>
            <c:strRef>
              <c:f>'909090graph'!$A$9</c:f>
              <c:strCache>
                <c:ptCount val="1"/>
                <c:pt idx="0">
                  <c:v>Diagnosed</c:v>
                </c:pt>
              </c:strCache>
            </c:strRef>
          </c:tx>
          <c:spPr>
            <a:solidFill>
              <a:schemeClr val="accent6">
                <a:tint val="44000"/>
              </a:schemeClr>
            </a:solidFill>
            <a:ln w="3175">
              <a:solidFill>
                <a:srgbClr val="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'909090graph'!$B$11:$D$11</c:f>
                <c:numCache>
                  <c:formatCode>General</c:formatCode>
                  <c:ptCount val="3"/>
                  <c:pt idx="0">
                    <c:v>2.5000000000000022E-2</c:v>
                  </c:pt>
                  <c:pt idx="1">
                    <c:v>4.8999999999999932E-2</c:v>
                  </c:pt>
                  <c:pt idx="2">
                    <c:v>2.8000000000000025E-2</c:v>
                  </c:pt>
                </c:numCache>
              </c:numRef>
            </c:plus>
            <c:minus>
              <c:numRef>
                <c:f>'909090graph'!$B$10:$D$10</c:f>
                <c:numCache>
                  <c:formatCode>General</c:formatCode>
                  <c:ptCount val="3"/>
                  <c:pt idx="0">
                    <c:v>3.0000000000000027E-2</c:v>
                  </c:pt>
                  <c:pt idx="1">
                    <c:v>5.9000000000000052E-2</c:v>
                  </c:pt>
                  <c:pt idx="2">
                    <c:v>3.2000000000000028E-2</c:v>
                  </c:pt>
                </c:numCache>
              </c:numRef>
            </c:minus>
            <c:spPr>
              <a:noFill/>
              <a:ln w="22225" cap="flat" cmpd="sng" algn="ctr">
                <a:solidFill>
                  <a:schemeClr val="tx1">
                    <a:lumMod val="65000"/>
                    <a:lumOff val="35000"/>
                  </a:schemeClr>
                </a:solidFill>
                <a:round/>
              </a:ln>
              <a:effectLst/>
            </c:spPr>
          </c:errBars>
          <c:cat>
            <c:strRef>
              <c:f>'909090graph'!$B$8:$D$8</c:f>
              <c:strCache>
                <c:ptCount val="3"/>
                <c:pt idx="0">
                  <c:v>Female</c:v>
                </c:pt>
                <c:pt idx="1">
                  <c:v>Male</c:v>
                </c:pt>
                <c:pt idx="2">
                  <c:v>Total</c:v>
                </c:pt>
              </c:strCache>
            </c:strRef>
          </c:cat>
          <c:val>
            <c:numRef>
              <c:f>'909090graph'!$B$9:$D$9</c:f>
              <c:numCache>
                <c:formatCode>0.0%</c:formatCode>
                <c:ptCount val="3"/>
                <c:pt idx="0">
                  <c:v>0.88900000000000001</c:v>
                </c:pt>
                <c:pt idx="1">
                  <c:v>0.78</c:v>
                </c:pt>
                <c:pt idx="2">
                  <c:v>0.84899999999999998</c:v>
                </c:pt>
              </c:numCache>
            </c:numRef>
          </c:val>
          <c:extLst>
            <c:ext xmlns:c16="http://schemas.microsoft.com/office/drawing/2014/chart" uri="{C3380CC4-5D6E-409C-BE32-E72D297353CC}">
              <c16:uniqueId val="{00000000-DB2A-4F74-AD33-214787515FE7}"/>
            </c:ext>
          </c:extLst>
        </c:ser>
        <c:ser>
          <c:idx val="3"/>
          <c:order val="3"/>
          <c:tx>
            <c:strRef>
              <c:f>'909090graph'!$A$14</c:f>
              <c:strCache>
                <c:ptCount val="1"/>
                <c:pt idx="0">
                  <c:v>On Treatment</c:v>
                </c:pt>
              </c:strCache>
            </c:strRef>
          </c:tx>
          <c:spPr>
            <a:solidFill>
              <a:schemeClr val="accent6">
                <a:tint val="86000"/>
              </a:schemeClr>
            </a:solidFill>
            <a:ln w="3175">
              <a:solidFill>
                <a:srgbClr val="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'909090graph'!$B$16:$D$16</c:f>
                <c:numCache>
                  <c:formatCode>General</c:formatCode>
                  <c:ptCount val="3"/>
                  <c:pt idx="0">
                    <c:v>3.1000000000000028E-2</c:v>
                  </c:pt>
                  <c:pt idx="1">
                    <c:v>4.9999999999999933E-2</c:v>
                  </c:pt>
                  <c:pt idx="2">
                    <c:v>3.0000000000000027E-2</c:v>
                  </c:pt>
                </c:numCache>
              </c:numRef>
            </c:plus>
            <c:minus>
              <c:numRef>
                <c:f>'909090graph'!$B$15:$D$15</c:f>
                <c:numCache>
                  <c:formatCode>General</c:formatCode>
                  <c:ptCount val="3"/>
                  <c:pt idx="0">
                    <c:v>3.400000000000003E-2</c:v>
                  </c:pt>
                  <c:pt idx="1">
                    <c:v>5.5000000000000049E-2</c:v>
                  </c:pt>
                  <c:pt idx="2">
                    <c:v>3.1999999999999917E-2</c:v>
                  </c:pt>
                </c:numCache>
              </c:numRef>
            </c:minus>
            <c:spPr>
              <a:noFill/>
              <a:ln w="22225" cap="flat" cmpd="sng" algn="ctr">
                <a:solidFill>
                  <a:schemeClr val="tx1">
                    <a:lumMod val="65000"/>
                    <a:lumOff val="35000"/>
                  </a:schemeClr>
                </a:solidFill>
                <a:round/>
              </a:ln>
              <a:effectLst/>
            </c:spPr>
          </c:errBars>
          <c:cat>
            <c:strRef>
              <c:f>'909090graph'!$B$8:$D$8</c:f>
              <c:strCache>
                <c:ptCount val="3"/>
                <c:pt idx="0">
                  <c:v>Female</c:v>
                </c:pt>
                <c:pt idx="1">
                  <c:v>Male</c:v>
                </c:pt>
                <c:pt idx="2">
                  <c:v>Total</c:v>
                </c:pt>
              </c:strCache>
            </c:strRef>
          </c:cat>
          <c:val>
            <c:numRef>
              <c:f>'909090graph'!$B$14:$D$14</c:f>
              <c:numCache>
                <c:formatCode>0.0%</c:formatCode>
                <c:ptCount val="3"/>
                <c:pt idx="0">
                  <c:v>0.72199999999999998</c:v>
                </c:pt>
                <c:pt idx="1">
                  <c:v>0.67400000000000004</c:v>
                </c:pt>
                <c:pt idx="2">
                  <c:v>0.70599999999999996</c:v>
                </c:pt>
              </c:numCache>
            </c:numRef>
          </c:val>
          <c:extLst>
            <c:ext xmlns:c16="http://schemas.microsoft.com/office/drawing/2014/chart" uri="{C3380CC4-5D6E-409C-BE32-E72D297353CC}">
              <c16:uniqueId val="{00000001-DB2A-4F74-AD33-214787515FE7}"/>
            </c:ext>
          </c:extLst>
        </c:ser>
        <c:ser>
          <c:idx val="6"/>
          <c:order val="6"/>
          <c:tx>
            <c:strRef>
              <c:f>'909090graph'!$A$17</c:f>
              <c:strCache>
                <c:ptCount val="1"/>
                <c:pt idx="0">
                  <c:v>Virally suppressed</c:v>
                </c:pt>
              </c:strCache>
            </c:strRef>
          </c:tx>
          <c:spPr>
            <a:solidFill>
              <a:schemeClr val="accent6">
                <a:shade val="72000"/>
              </a:schemeClr>
            </a:solidFill>
            <a:ln w="3175">
              <a:solidFill>
                <a:srgbClr val="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'909090graph'!$B$21:$D$21</c:f>
                <c:numCache>
                  <c:formatCode>General</c:formatCode>
                  <c:ptCount val="3"/>
                  <c:pt idx="0">
                    <c:v>2.300000000000002E-2</c:v>
                  </c:pt>
                  <c:pt idx="1">
                    <c:v>4.500000000000004E-2</c:v>
                  </c:pt>
                  <c:pt idx="2">
                    <c:v>2.200000000000002E-2</c:v>
                  </c:pt>
                </c:numCache>
              </c:numRef>
            </c:plus>
            <c:minus>
              <c:numRef>
                <c:f>'909090graph'!$B$20:$D$20</c:f>
                <c:numCache>
                  <c:formatCode>General</c:formatCode>
                  <c:ptCount val="3"/>
                  <c:pt idx="0">
                    <c:v>2.8000000000000025E-2</c:v>
                  </c:pt>
                  <c:pt idx="1">
                    <c:v>5.5999999999999939E-2</c:v>
                  </c:pt>
                  <c:pt idx="2">
                    <c:v>2.6000000000000023E-2</c:v>
                  </c:pt>
                </c:numCache>
              </c:numRef>
            </c:minus>
            <c:spPr>
              <a:noFill/>
              <a:ln w="22225" cap="flat" cmpd="sng" algn="ctr">
                <a:solidFill>
                  <a:schemeClr val="tx1">
                    <a:lumMod val="65000"/>
                    <a:lumOff val="35000"/>
                  </a:schemeClr>
                </a:solidFill>
                <a:round/>
                <a:tailEnd w="lg" len="med"/>
              </a:ln>
              <a:effectLst/>
            </c:spPr>
          </c:errBars>
          <c:cat>
            <c:strRef>
              <c:f>'909090graph'!$B$8:$D$8</c:f>
              <c:strCache>
                <c:ptCount val="3"/>
                <c:pt idx="0">
                  <c:v>Female</c:v>
                </c:pt>
                <c:pt idx="1">
                  <c:v>Male</c:v>
                </c:pt>
                <c:pt idx="2">
                  <c:v>Total</c:v>
                </c:pt>
              </c:strCache>
            </c:strRef>
          </c:cat>
          <c:val>
            <c:numRef>
              <c:f>'909090graph'!$B$19:$D$19</c:f>
              <c:numCache>
                <c:formatCode>0.0%</c:formatCode>
                <c:ptCount val="3"/>
                <c:pt idx="0">
                  <c:v>0.89900000000000002</c:v>
                </c:pt>
                <c:pt idx="1">
                  <c:v>0.82099999999999995</c:v>
                </c:pt>
                <c:pt idx="2">
                  <c:v>0.875</c:v>
                </c:pt>
              </c:numCache>
            </c:numRef>
          </c:val>
          <c:extLst>
            <c:ext xmlns:c16="http://schemas.microsoft.com/office/drawing/2014/chart" uri="{C3380CC4-5D6E-409C-BE32-E72D297353CC}">
              <c16:uniqueId val="{00000002-DB2A-4F74-AD33-214787515FE7}"/>
            </c:ext>
          </c:extLst>
        </c:ser>
        <c:dLbls>
          <c:dLblPos val="outEnd"/>
          <c:showLegendKey val="0"/>
          <c:showVal val="1"/>
          <c:showCatName val="0"/>
          <c:showSerName val="0"/>
          <c:showPercent val="0"/>
          <c:showBubbleSize val="0"/>
        </c:dLbls>
        <c:gapWidth val="50"/>
        <c:axId val="575735824"/>
        <c:axId val="575738176"/>
        <c:extLst>
          <c:ext xmlns:c15="http://schemas.microsoft.com/office/drawing/2012/chart" uri="{02D57815-91ED-43cb-92C2-25804820EDAC}">
            <c15:filteredBarSeries>
              <c15:ser>
                <c:idx val="1"/>
                <c:order val="1"/>
                <c:tx>
                  <c:strRef>
                    <c:extLst>
                      <c:ext uri="{02D57815-91ED-43cb-92C2-25804820EDAC}">
                        <c15:formulaRef>
                          <c15:sqref>'909090graph'!$A$10</c15:sqref>
                        </c15:formulaRef>
                      </c:ext>
                    </c:extLst>
                    <c:strCache>
                      <c:ptCount val="1"/>
                    </c:strCache>
                  </c:strRef>
                </c:tx>
                <c:spPr>
                  <a:solidFill>
                    <a:schemeClr val="accent6">
                      <a:tint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'909090graph'!$B$8:$D$8</c15:sqref>
                        </c15:formulaRef>
                      </c:ext>
                    </c:extLst>
                    <c:strCache>
                      <c:ptCount val="3"/>
                      <c:pt idx="0">
                        <c:v>Female</c:v>
                      </c:pt>
                      <c:pt idx="1">
                        <c:v>Male</c:v>
                      </c:pt>
                      <c:pt idx="2">
                        <c:v>Total</c:v>
                      </c:pt>
                    </c:strCache>
                  </c:strRef>
                </c:cat>
                <c:val>
                  <c:numRef>
                    <c:extLst>
                      <c:ext uri="{02D57815-91ED-43cb-92C2-25804820EDAC}">
                        <c15:formulaRef>
                          <c15:sqref>'909090graph'!$B$12:$D$12</c15:sqref>
                        </c15:formulaRef>
                      </c:ext>
                    </c:extLst>
                    <c:numCache>
                      <c:formatCode>0.0%</c:formatCode>
                      <c:ptCount val="3"/>
                      <c:pt idx="0">
                        <c:v>0.85899999999999999</c:v>
                      </c:pt>
                      <c:pt idx="1">
                        <c:v>0.72099999999999997</c:v>
                      </c:pt>
                      <c:pt idx="2">
                        <c:v>0.81699999999999995</c:v>
                      </c:pt>
                    </c:numCache>
                  </c:numRef>
                </c:val>
                <c:extLst>
                  <c:ext xmlns:c16="http://schemas.microsoft.com/office/drawing/2014/chart" uri="{C3380CC4-5D6E-409C-BE32-E72D297353CC}">
                    <c16:uniqueId val="{00000003-DB2A-4F74-AD33-214787515FE7}"/>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'909090graph'!$A$11</c15:sqref>
                        </c15:formulaRef>
                      </c:ext>
                    </c:extLst>
                    <c:strCache>
                      <c:ptCount val="1"/>
                    </c:strCache>
                  </c:strRef>
                </c:tx>
                <c:spPr>
                  <a:solidFill>
                    <a:schemeClr val="accent6">
                      <a:tint val="72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'909090graph'!$B$8:$D$8</c15:sqref>
                        </c15:formulaRef>
                      </c:ext>
                    </c:extLst>
                    <c:strCache>
                      <c:ptCount val="3"/>
                      <c:pt idx="0">
                        <c:v>Female</c:v>
                      </c:pt>
                      <c:pt idx="1">
                        <c:v>Male</c:v>
                      </c:pt>
                      <c:pt idx="2">
                        <c:v>Total</c:v>
                      </c:pt>
                    </c:strCache>
                  </c:strRef>
                </c:cat>
                <c:val>
                  <c:numRef>
                    <c:extLst xmlns:c15="http://schemas.microsoft.com/office/drawing/2012/chart">
                      <c:ext xmlns:c15="http://schemas.microsoft.com/office/drawing/2012/chart" uri="{02D57815-91ED-43cb-92C2-25804820EDAC}">
                        <c15:formulaRef>
                          <c15:sqref>'909090graph'!$B$13:$D$13</c15:sqref>
                        </c15:formulaRef>
                      </c:ext>
                    </c:extLst>
                    <c:numCache>
                      <c:formatCode>0.0%</c:formatCode>
                      <c:ptCount val="3"/>
                      <c:pt idx="0">
                        <c:v>0.91400000000000003</c:v>
                      </c:pt>
                      <c:pt idx="1">
                        <c:v>0.82899999999999996</c:v>
                      </c:pt>
                      <c:pt idx="2">
                        <c:v>0.877</c:v>
                      </c:pt>
                    </c:numCache>
                  </c:numRef>
                </c:val>
                <c:extLst xmlns:c15="http://schemas.microsoft.com/office/drawing/2012/chart">
                  <c:ext xmlns:c16="http://schemas.microsoft.com/office/drawing/2014/chart" uri="{C3380CC4-5D6E-409C-BE32-E72D297353CC}">
                    <c16:uniqueId val="{00000004-DB2A-4F74-AD33-214787515FE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'909090graph'!$A$13</c15:sqref>
                        </c15:formulaRef>
                      </c:ext>
                    </c:extLst>
                    <c:strCache>
                      <c:ptCount val="1"/>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'909090graph'!$B$8:$D$8</c15:sqref>
                        </c15:formulaRef>
                      </c:ext>
                    </c:extLst>
                    <c:strCache>
                      <c:ptCount val="3"/>
                      <c:pt idx="0">
                        <c:v>Female</c:v>
                      </c:pt>
                      <c:pt idx="1">
                        <c:v>Male</c:v>
                      </c:pt>
                      <c:pt idx="2">
                        <c:v>Total</c:v>
                      </c:pt>
                    </c:strCache>
                  </c:strRef>
                </c:cat>
                <c:val>
                  <c:numRef>
                    <c:extLst xmlns:c15="http://schemas.microsoft.com/office/drawing/2012/chart">
                      <c:ext xmlns:c15="http://schemas.microsoft.com/office/drawing/2012/chart" uri="{02D57815-91ED-43cb-92C2-25804820EDAC}">
                        <c15:formulaRef>
                          <c15:sqref>'909090graph'!$B$17:$D$17</c15:sqref>
                        </c15:formulaRef>
                      </c:ext>
                    </c:extLst>
                    <c:numCache>
                      <c:formatCode>0.0%</c:formatCode>
                      <c:ptCount val="3"/>
                      <c:pt idx="0">
                        <c:v>0.68799999999999994</c:v>
                      </c:pt>
                      <c:pt idx="1">
                        <c:v>0.61899999999999999</c:v>
                      </c:pt>
                      <c:pt idx="2">
                        <c:v>0.67400000000000004</c:v>
                      </c:pt>
                    </c:numCache>
                  </c:numRef>
                </c:val>
                <c:extLst xmlns:c15="http://schemas.microsoft.com/office/drawing/2012/chart">
                  <c:ext xmlns:c16="http://schemas.microsoft.com/office/drawing/2014/chart" uri="{C3380CC4-5D6E-409C-BE32-E72D297353CC}">
                    <c16:uniqueId val="{00000005-DB2A-4F74-AD33-214787515FE7}"/>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Sheet2!#REF!</c15:sqref>
                        </c15:formulaRef>
                      </c:ext>
                    </c:extLst>
                    <c:strCache>
                      <c:ptCount val="1"/>
                      <c:pt idx="0">
                        <c:v>#REF!</c:v>
                      </c:pt>
                    </c:strCache>
                  </c:strRef>
                </c:tx>
                <c:spPr>
                  <a:solidFill>
                    <a:schemeClr val="accent6">
                      <a:shade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'909090graph'!$B$8:$D$8</c15:sqref>
                        </c15:formulaRef>
                      </c:ext>
                    </c:extLst>
                    <c:strCache>
                      <c:ptCount val="3"/>
                      <c:pt idx="0">
                        <c:v>Female</c:v>
                      </c:pt>
                      <c:pt idx="1">
                        <c:v>Male</c:v>
                      </c:pt>
                      <c:pt idx="2">
                        <c:v>Total</c:v>
                      </c:pt>
                    </c:strCache>
                  </c:strRef>
                </c:cat>
                <c:val>
                  <c:numRef>
                    <c:extLst xmlns:c15="http://schemas.microsoft.com/office/drawing/2012/chart">
                      <c:ext xmlns:c15="http://schemas.microsoft.com/office/drawing/2012/chart" uri="{02D57815-91ED-43cb-92C2-25804820EDAC}">
                        <c15:formulaRef>
                          <c15:sqref>'909090graph'!$B$18:$D$18</c15:sqref>
                        </c15:formulaRef>
                      </c:ext>
                    </c:extLst>
                    <c:numCache>
                      <c:formatCode>0.0%</c:formatCode>
                      <c:ptCount val="3"/>
                      <c:pt idx="0">
                        <c:v>0.753</c:v>
                      </c:pt>
                      <c:pt idx="1">
                        <c:v>0.72399999999999998</c:v>
                      </c:pt>
                      <c:pt idx="2">
                        <c:v>0.73599999999999999</c:v>
                      </c:pt>
                    </c:numCache>
                  </c:numRef>
                </c:val>
                <c:extLst xmlns:c15="http://schemas.microsoft.com/office/drawing/2012/chart">
                  <c:ext xmlns:c16="http://schemas.microsoft.com/office/drawing/2014/chart" uri="{C3380CC4-5D6E-409C-BE32-E72D297353CC}">
                    <c16:uniqueId val="{00000006-DB2A-4F74-AD33-214787515FE7}"/>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Sheet2!#REF!</c15:sqref>
                        </c15:formulaRef>
                      </c:ext>
                    </c:extLst>
                    <c:strCache>
                      <c:ptCount val="1"/>
                      <c:pt idx="0">
                        <c:v>#REF!</c:v>
                      </c:pt>
                    </c:strCache>
                  </c:strRef>
                </c:tx>
                <c:spPr>
                  <a:solidFill>
                    <a:schemeClr val="accent6">
                      <a:shade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'909090graph'!$B$8:$D$8</c15:sqref>
                        </c15:formulaRef>
                      </c:ext>
                    </c:extLst>
                    <c:strCache>
                      <c:ptCount val="3"/>
                      <c:pt idx="0">
                        <c:v>Female</c:v>
                      </c:pt>
                      <c:pt idx="1">
                        <c:v>Male</c:v>
                      </c:pt>
                      <c:pt idx="2">
                        <c:v>Total</c:v>
                      </c:pt>
                    </c:strCache>
                  </c:strRef>
                </c:cat>
                <c:val>
                  <c:numRef>
                    <c:extLst xmlns:c15="http://schemas.microsoft.com/office/drawing/2012/chart">
                      <c:ext xmlns:c15="http://schemas.microsoft.com/office/drawing/2012/chart" uri="{02D57815-91ED-43cb-92C2-25804820EDAC}">
                        <c15:formulaRef>
                          <c15:sqref>'909090graph'!$B$22:$D$22</c15:sqref>
                        </c15:formulaRef>
                      </c:ext>
                    </c:extLst>
                    <c:numCache>
                      <c:formatCode>0.0%</c:formatCode>
                      <c:ptCount val="3"/>
                      <c:pt idx="0">
                        <c:v>0.871</c:v>
                      </c:pt>
                      <c:pt idx="1">
                        <c:v>0.76500000000000001</c:v>
                      </c:pt>
                      <c:pt idx="2">
                        <c:v>0.84899999999999998</c:v>
                      </c:pt>
                    </c:numCache>
                  </c:numRef>
                </c:val>
                <c:extLst xmlns:c15="http://schemas.microsoft.com/office/drawing/2012/chart">
                  <c:ext xmlns:c16="http://schemas.microsoft.com/office/drawing/2014/chart" uri="{C3380CC4-5D6E-409C-BE32-E72D297353CC}">
                    <c16:uniqueId val="{00000007-DB2A-4F74-AD33-214787515FE7}"/>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'909090graph'!$A$18</c15:sqref>
                        </c15:formulaRef>
                      </c:ext>
                    </c:extLst>
                    <c:strCache>
                      <c:ptCount val="1"/>
                    </c:strCache>
                  </c:strRef>
                </c:tx>
                <c:spPr>
                  <a:solidFill>
                    <a:schemeClr val="accent6">
                      <a:shade val="4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'909090graph'!$B$8:$D$8</c15:sqref>
                        </c15:formulaRef>
                      </c:ext>
                    </c:extLst>
                    <c:strCache>
                      <c:ptCount val="3"/>
                      <c:pt idx="0">
                        <c:v>Female</c:v>
                      </c:pt>
                      <c:pt idx="1">
                        <c:v>Male</c:v>
                      </c:pt>
                      <c:pt idx="2">
                        <c:v>Total</c:v>
                      </c:pt>
                    </c:strCache>
                  </c:strRef>
                </c:cat>
                <c:val>
                  <c:numRef>
                    <c:extLst xmlns:c15="http://schemas.microsoft.com/office/drawing/2012/chart">
                      <c:ext xmlns:c15="http://schemas.microsoft.com/office/drawing/2012/chart" uri="{02D57815-91ED-43cb-92C2-25804820EDAC}">
                        <c15:formulaRef>
                          <c15:sqref>'909090graph'!$B$23:$D$23</c15:sqref>
                        </c15:formulaRef>
                      </c:ext>
                    </c:extLst>
                    <c:numCache>
                      <c:formatCode>0.0%</c:formatCode>
                      <c:ptCount val="3"/>
                      <c:pt idx="0">
                        <c:v>0.92200000000000004</c:v>
                      </c:pt>
                      <c:pt idx="1">
                        <c:v>0.86599999999999999</c:v>
                      </c:pt>
                      <c:pt idx="2">
                        <c:v>0.89700000000000002</c:v>
                      </c:pt>
                    </c:numCache>
                  </c:numRef>
                </c:val>
                <c:extLst xmlns:c15="http://schemas.microsoft.com/office/drawing/2012/chart">
                  <c:ext xmlns:c16="http://schemas.microsoft.com/office/drawing/2014/chart" uri="{C3380CC4-5D6E-409C-BE32-E72D297353CC}">
                    <c16:uniqueId val="{00000008-DB2A-4F74-AD33-214787515FE7}"/>
                  </c:ext>
                </c:extLst>
              </c15:ser>
            </c15:filteredBarSeries>
          </c:ext>
        </c:extLst>
      </c:barChart>
      <c:catAx>
        <c:axId val="57573582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75738176"/>
        <c:crosses val="autoZero"/>
        <c:auto val="1"/>
        <c:lblAlgn val="ctr"/>
        <c:lblOffset val="100"/>
        <c:noMultiLvlLbl val="0"/>
      </c:catAx>
      <c:valAx>
        <c:axId val="5757381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smtClean="0"/>
                  <a:t>Percent (%)</a:t>
                </a:r>
                <a:endParaRPr lang="en-US" dirty="0"/>
              </a:p>
            </c:rich>
          </c:tx>
          <c:layout>
            <c:manualLayout>
              <c:xMode val="edge"/>
              <c:yMode val="edge"/>
              <c:x val="9.8640325546931872E-3"/>
              <c:y val="0.4601328424357139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75735824"/>
        <c:crosses val="autoZero"/>
        <c:crossBetween val="between"/>
      </c:valAx>
      <c:spPr>
        <a:noFill/>
        <a:ln>
          <a:noFill/>
        </a:ln>
        <a:effectLst/>
      </c:spPr>
    </c:plotArea>
    <c:legend>
      <c:legendPos val="t"/>
      <c:layout>
        <c:manualLayout>
          <c:xMode val="edge"/>
          <c:yMode val="edge"/>
          <c:x val="0.19724289128572492"/>
          <c:y val="7.0325700567840807E-2"/>
          <c:w val="0.66381811570982474"/>
          <c:h val="6.076666205007463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5123008931211"/>
          <c:y val="0.14311762978716649"/>
          <c:w val="0.86792110198678485"/>
          <c:h val="0.75672107861031301"/>
        </c:manualLayout>
      </c:layout>
      <c:barChart>
        <c:barDir val="col"/>
        <c:grouping val="clustered"/>
        <c:varyColors val="0"/>
        <c:ser>
          <c:idx val="1"/>
          <c:order val="0"/>
          <c:tx>
            <c:v>2012</c:v>
          </c:tx>
          <c:spPr>
            <a:solidFill>
              <a:srgbClr val="4F81BD"/>
            </a:solidFill>
            <a:ln w="3175">
              <a:solidFill>
                <a:srgbClr val="000000"/>
              </a:solidFill>
            </a:ln>
          </c:spPr>
          <c:invertIfNegative val="0"/>
          <c:dLbls>
            <c:dLbl>
              <c:idx val="0"/>
              <c:layout>
                <c:manualLayout>
                  <c:x val="-2.3244733799351832E-17"/>
                  <c:y val="-3.71287128712871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C9A-48F9-B8BC-3CEEAE6C0DC1}"/>
                </c:ext>
              </c:extLst>
            </c:dLbl>
            <c:dLbl>
              <c:idx val="1"/>
              <c:layout>
                <c:manualLayout>
                  <c:x val="1.4576722397570117E-3"/>
                  <c:y val="-4.679861959782246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C9A-48F9-B8BC-3CEEAE6C0DC1}"/>
                </c:ext>
              </c:extLst>
            </c:dLbl>
            <c:dLbl>
              <c:idx val="2"/>
              <c:layout>
                <c:manualLayout>
                  <c:x val="-1.0689472939181192E-16"/>
                  <c:y val="-4.405934062881906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C9A-48F9-B8BC-3CEEAE6C0DC1}"/>
                </c:ext>
              </c:extLst>
            </c:dLbl>
            <c:spPr>
              <a:noFill/>
              <a:ln>
                <a:noFill/>
              </a:ln>
              <a:effectLst/>
            </c:spPr>
            <c:txPr>
              <a:bodyPr wrap="square" lIns="38100" tIns="19050" rIns="38100" bIns="19050" anchor="ctr">
                <a:spAutoFit/>
              </a:bodyPr>
              <a:lstStyle/>
              <a:p>
                <a:pPr>
                  <a:defRPr sz="1600">
                    <a:solidFill>
                      <a:srgbClr val="595959"/>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sex!$G$16:$G$18</c:f>
                <c:numCache>
                  <c:formatCode>General</c:formatCode>
                  <c:ptCount val="3"/>
                  <c:pt idx="0">
                    <c:v>1.0999999999999996</c:v>
                  </c:pt>
                  <c:pt idx="1">
                    <c:v>1.1999999999999993</c:v>
                  </c:pt>
                  <c:pt idx="2">
                    <c:v>0.90000000000000036</c:v>
                  </c:pt>
                </c:numCache>
              </c:numRef>
            </c:plus>
            <c:minus>
              <c:numRef>
                <c:f>sex!$H$16:$H$18</c:f>
                <c:numCache>
                  <c:formatCode>General</c:formatCode>
                  <c:ptCount val="3"/>
                  <c:pt idx="0">
                    <c:v>1</c:v>
                  </c:pt>
                  <c:pt idx="1">
                    <c:v>1.0999999999999996</c:v>
                  </c:pt>
                  <c:pt idx="2">
                    <c:v>0.79999999999999893</c:v>
                  </c:pt>
                </c:numCache>
              </c:numRef>
            </c:minus>
            <c:spPr>
              <a:ln w="22225">
                <a:solidFill>
                  <a:srgbClr val="595959"/>
                </a:solidFill>
                <a:headEnd w="med" len="lg"/>
                <a:tailEnd w="med" len="lg"/>
              </a:ln>
            </c:spPr>
          </c:errBars>
          <c:val>
            <c:numRef>
              <c:f>sex!$C$4:$C$6</c:f>
              <c:numCache>
                <c:formatCode>General</c:formatCode>
                <c:ptCount val="3"/>
                <c:pt idx="0">
                  <c:v>14.4</c:v>
                </c:pt>
                <c:pt idx="1">
                  <c:v>9.9</c:v>
                </c:pt>
                <c:pt idx="2">
                  <c:v>12.2</c:v>
                </c:pt>
              </c:numCache>
            </c:numRef>
          </c:val>
          <c:extLst>
            <c:ext xmlns:c16="http://schemas.microsoft.com/office/drawing/2014/chart" uri="{C3380CC4-5D6E-409C-BE32-E72D297353CC}">
              <c16:uniqueId val="{00000003-BC9A-48F9-B8BC-3CEEAE6C0DC1}"/>
            </c:ext>
          </c:extLst>
        </c:ser>
        <c:ser>
          <c:idx val="0"/>
          <c:order val="1"/>
          <c:tx>
            <c:v>2017</c:v>
          </c:tx>
          <c:spPr>
            <a:solidFill>
              <a:srgbClr val="C0504D"/>
            </a:solidFill>
            <a:ln w="3175">
              <a:solidFill>
                <a:srgbClr val="000000"/>
              </a:solidFill>
            </a:ln>
          </c:spPr>
          <c:invertIfNegative val="0"/>
          <c:dLbls>
            <c:dLbl>
              <c:idx val="0"/>
              <c:layout>
                <c:manualLayout>
                  <c:x val="0"/>
                  <c:y val="-3.857260726072608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C9A-48F9-B8BC-3CEEAE6C0DC1}"/>
                </c:ext>
              </c:extLst>
            </c:dLbl>
            <c:dLbl>
              <c:idx val="1"/>
              <c:layout>
                <c:manualLayout>
                  <c:x val="1.4576722397570117E-3"/>
                  <c:y val="-4.685633887901349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C9A-48F9-B8BC-3CEEAE6C0DC1}"/>
                </c:ext>
              </c:extLst>
            </c:dLbl>
            <c:dLbl>
              <c:idx val="2"/>
              <c:layout>
                <c:manualLayout>
                  <c:x val="2.5357758104684208E-3"/>
                  <c:y val="-4.41170599100099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C9A-48F9-B8BC-3CEEAE6C0DC1}"/>
                </c:ext>
              </c:extLst>
            </c:dLbl>
            <c:spPr>
              <a:noFill/>
              <a:ln>
                <a:noFill/>
              </a:ln>
              <a:effectLst/>
            </c:spPr>
            <c:txPr>
              <a:bodyPr wrap="square" lIns="38100" tIns="19050" rIns="38100" bIns="19050" anchor="ctr">
                <a:spAutoFit/>
              </a:bodyPr>
              <a:lstStyle/>
              <a:p>
                <a:pPr>
                  <a:defRPr sz="1600">
                    <a:solidFill>
                      <a:srgbClr val="595959"/>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sex!$I$4:$I$6</c:f>
                <c:numCache>
                  <c:formatCode>General</c:formatCode>
                  <c:ptCount val="3"/>
                  <c:pt idx="0">
                    <c:v>1.1999999999999993</c:v>
                  </c:pt>
                  <c:pt idx="1">
                    <c:v>1.0999999999999996</c:v>
                  </c:pt>
                  <c:pt idx="2">
                    <c:v>1</c:v>
                  </c:pt>
                </c:numCache>
              </c:numRef>
            </c:plus>
            <c:minus>
              <c:numRef>
                <c:f>sex!$J$4:$J$6</c:f>
                <c:numCache>
                  <c:formatCode>General</c:formatCode>
                  <c:ptCount val="3"/>
                  <c:pt idx="0">
                    <c:v>1.1999999999999993</c:v>
                  </c:pt>
                  <c:pt idx="1">
                    <c:v>1</c:v>
                  </c:pt>
                  <c:pt idx="2">
                    <c:v>0.90000000000000036</c:v>
                  </c:pt>
                </c:numCache>
              </c:numRef>
            </c:minus>
            <c:spPr>
              <a:ln w="22225">
                <a:solidFill>
                  <a:srgbClr val="595959"/>
                </a:solidFill>
                <a:headEnd w="med" len="lg"/>
                <a:tailEnd w="med" len="lg"/>
              </a:ln>
            </c:spPr>
          </c:errBars>
          <c:cat>
            <c:strRef>
              <c:f>sex!$B$4:$B$6</c:f>
              <c:strCache>
                <c:ptCount val="3"/>
                <c:pt idx="0">
                  <c:v>Female</c:v>
                </c:pt>
                <c:pt idx="1">
                  <c:v>Male</c:v>
                </c:pt>
                <c:pt idx="2">
                  <c:v>Total</c:v>
                </c:pt>
              </c:strCache>
            </c:strRef>
          </c:cat>
          <c:val>
            <c:numRef>
              <c:f>sex!$D$4:$D$6</c:f>
              <c:numCache>
                <c:formatCode>General</c:formatCode>
                <c:ptCount val="3"/>
                <c:pt idx="0">
                  <c:v>17.3</c:v>
                </c:pt>
                <c:pt idx="1">
                  <c:v>10.6</c:v>
                </c:pt>
                <c:pt idx="2" formatCode="0.0">
                  <c:v>14</c:v>
                </c:pt>
              </c:numCache>
            </c:numRef>
          </c:val>
          <c:extLst>
            <c:ext xmlns:c16="http://schemas.microsoft.com/office/drawing/2014/chart" uri="{C3380CC4-5D6E-409C-BE32-E72D297353CC}">
              <c16:uniqueId val="{00000007-BC9A-48F9-B8BC-3CEEAE6C0DC1}"/>
            </c:ext>
          </c:extLst>
        </c:ser>
        <c:dLbls>
          <c:dLblPos val="inEnd"/>
          <c:showLegendKey val="0"/>
          <c:showVal val="1"/>
          <c:showCatName val="0"/>
          <c:showSerName val="0"/>
          <c:showPercent val="0"/>
          <c:showBubbleSize val="0"/>
        </c:dLbls>
        <c:gapWidth val="150"/>
        <c:axId val="575736216"/>
        <c:axId val="177650880"/>
      </c:barChart>
      <c:catAx>
        <c:axId val="575736216"/>
        <c:scaling>
          <c:orientation val="minMax"/>
        </c:scaling>
        <c:delete val="0"/>
        <c:axPos val="b"/>
        <c:numFmt formatCode="General" sourceLinked="0"/>
        <c:majorTickMark val="out"/>
        <c:minorTickMark val="none"/>
        <c:tickLblPos val="nextTo"/>
        <c:spPr>
          <a:ln>
            <a:solidFill>
              <a:schemeClr val="tx1"/>
            </a:solidFill>
          </a:ln>
        </c:spPr>
        <c:txPr>
          <a:bodyPr/>
          <a:lstStyle/>
          <a:p>
            <a:pPr>
              <a:defRPr sz="1600"/>
            </a:pPr>
            <a:endParaRPr lang="en-US"/>
          </a:p>
        </c:txPr>
        <c:crossAx val="177650880"/>
        <c:crosses val="autoZero"/>
        <c:auto val="1"/>
        <c:lblAlgn val="ctr"/>
        <c:lblOffset val="100"/>
        <c:noMultiLvlLbl val="0"/>
      </c:catAx>
      <c:valAx>
        <c:axId val="177650880"/>
        <c:scaling>
          <c:orientation val="minMax"/>
        </c:scaling>
        <c:delete val="0"/>
        <c:axPos val="l"/>
        <c:title>
          <c:tx>
            <c:rich>
              <a:bodyPr rot="-5400000" vert="horz"/>
              <a:lstStyle/>
              <a:p>
                <a:pPr>
                  <a:defRPr sz="1600">
                    <a:solidFill>
                      <a:srgbClr val="595959"/>
                    </a:solidFill>
                    <a:effectLst/>
                  </a:defRPr>
                </a:pPr>
                <a:r>
                  <a:rPr lang="en-ZA" sz="1600" dirty="0">
                    <a:solidFill>
                      <a:srgbClr val="595959"/>
                    </a:solidFill>
                    <a:effectLst/>
                  </a:rPr>
                  <a:t>HIV prevalence (%)</a:t>
                </a:r>
              </a:p>
            </c:rich>
          </c:tx>
          <c:layout>
            <c:manualLayout>
              <c:xMode val="edge"/>
              <c:yMode val="edge"/>
              <c:x val="7.9027236145136417E-3"/>
              <c:y val="0.28402725218031327"/>
            </c:manualLayout>
          </c:layout>
          <c:overlay val="0"/>
        </c:title>
        <c:numFmt formatCode="#,##0.0" sourceLinked="0"/>
        <c:majorTickMark val="out"/>
        <c:minorTickMark val="none"/>
        <c:tickLblPos val="nextTo"/>
        <c:spPr>
          <a:noFill/>
          <a:ln>
            <a:solidFill>
              <a:schemeClr val="tx1"/>
            </a:solidFill>
          </a:ln>
        </c:spPr>
        <c:txPr>
          <a:bodyPr/>
          <a:lstStyle/>
          <a:p>
            <a:pPr>
              <a:defRPr sz="1600">
                <a:solidFill>
                  <a:schemeClr val="tx1"/>
                </a:solidFill>
              </a:defRPr>
            </a:pPr>
            <a:endParaRPr lang="en-US"/>
          </a:p>
        </c:txPr>
        <c:crossAx val="575736216"/>
        <c:crosses val="autoZero"/>
        <c:crossBetween val="between"/>
      </c:valAx>
    </c:plotArea>
    <c:legend>
      <c:legendPos val="t"/>
      <c:overlay val="0"/>
      <c:txPr>
        <a:bodyPr/>
        <a:lstStyle/>
        <a:p>
          <a:pPr>
            <a:defRPr sz="2000">
              <a:solidFill>
                <a:srgbClr val="595959"/>
              </a:solidFill>
            </a:defRPr>
          </a:pPr>
          <a:endParaRPr lang="en-US"/>
        </a:p>
      </c:txPr>
    </c:legend>
    <c:plotVisOnly val="1"/>
    <c:dispBlanksAs val="gap"/>
    <c:showDLblsOverMax val="0"/>
  </c:chart>
  <c:spPr>
    <a:ln>
      <a:noFill/>
    </a:ln>
  </c:spPr>
  <c:txPr>
    <a:bodyPr/>
    <a:lstStyle/>
    <a:p>
      <a:pPr>
        <a:defRPr sz="1200" b="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755291301536896"/>
          <c:y val="9.1226876667383272E-2"/>
          <c:w val="0.88032339082457423"/>
          <c:h val="0.73396534584180406"/>
        </c:manualLayout>
      </c:layout>
      <c:barChart>
        <c:barDir val="col"/>
        <c:grouping val="clustered"/>
        <c:varyColors val="0"/>
        <c:ser>
          <c:idx val="0"/>
          <c:order val="0"/>
          <c:tx>
            <c:v>2012</c:v>
          </c:tx>
          <c:spPr>
            <a:ln w="3175">
              <a:solidFill>
                <a:schemeClr val="tx1"/>
              </a:solidFill>
            </a:ln>
          </c:spPr>
          <c:invertIfNegative val="0"/>
          <c:dLbls>
            <c:dLbl>
              <c:idx val="0"/>
              <c:layout>
                <c:manualLayout>
                  <c:x val="1.4841199168892847E-3"/>
                  <c:y val="-6.2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645-492F-8B0A-980B28E94B25}"/>
                </c:ext>
              </c:extLst>
            </c:dLbl>
            <c:dLbl>
              <c:idx val="1"/>
              <c:layout>
                <c:manualLayout>
                  <c:x val="-2.7208550827469263E-17"/>
                  <c:y val="-0.1011904761904761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45-492F-8B0A-980B28E94B25}"/>
                </c:ext>
              </c:extLst>
            </c:dLbl>
            <c:dLbl>
              <c:idx val="2"/>
              <c:layout>
                <c:manualLayout>
                  <c:x val="-4.393897073018781E-3"/>
                  <c:y val="-0.1228888938510893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645-492F-8B0A-980B28E94B25}"/>
                </c:ext>
              </c:extLst>
            </c:dLbl>
            <c:dLbl>
              <c:idx val="3"/>
              <c:layout>
                <c:manualLayout>
                  <c:x val="0"/>
                  <c:y val="-5.952380952380952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645-492F-8B0A-980B28E94B25}"/>
                </c:ext>
              </c:extLst>
            </c:dLbl>
            <c:dLbl>
              <c:idx val="4"/>
              <c:layout>
                <c:manualLayout>
                  <c:x val="-1.0271916493351945E-2"/>
                  <c:y val="-8.01236731272282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645-492F-8B0A-980B28E94B25}"/>
                </c:ext>
              </c:extLst>
            </c:dLbl>
            <c:dLbl>
              <c:idx val="5"/>
              <c:layout>
                <c:manualLayout>
                  <c:x val="-1.6110955934402107E-2"/>
                  <c:y val="-4.931252227385990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645-492F-8B0A-980B28E94B25}"/>
                </c:ext>
              </c:extLst>
            </c:dLbl>
            <c:dLbl>
              <c:idx val="6"/>
              <c:layout>
                <c:manualLayout>
                  <c:x val="-2.9292647153459257E-3"/>
                  <c:y val="-8.187438048009096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645-492F-8B0A-980B28E94B25}"/>
                </c:ext>
              </c:extLst>
            </c:dLbl>
            <c:dLbl>
              <c:idx val="7"/>
              <c:layout>
                <c:manualLayout>
                  <c:x val="-1.7575588292075017E-2"/>
                  <c:y val="-5.76413226813182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645-492F-8B0A-980B28E94B25}"/>
                </c:ext>
              </c:extLst>
            </c:dLbl>
            <c:dLbl>
              <c:idx val="8"/>
              <c:layout>
                <c:manualLayout>
                  <c:x val="-1.6110955934402107E-2"/>
                  <c:y val="-7.371908171819292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645-492F-8B0A-980B28E94B25}"/>
                </c:ext>
              </c:extLst>
            </c:dLbl>
            <c:spPr>
              <a:noFill/>
              <a:ln w="25400">
                <a:noFill/>
              </a:ln>
            </c:spPr>
            <c:txPr>
              <a:bodyPr wrap="square" lIns="38100" tIns="19050" rIns="38100" bIns="19050" anchor="ctr">
                <a:spAutoFit/>
              </a:bodyPr>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'[Chart in 2018 HSRCReviewPanelmeeeting_June7_CD]FigI&amp;fig3.1prov'!$J$3:$J$11</c:f>
                <c:numCache>
                  <c:formatCode>General</c:formatCode>
                  <c:ptCount val="9"/>
                  <c:pt idx="0">
                    <c:v>1.7000000000000028</c:v>
                  </c:pt>
                  <c:pt idx="1">
                    <c:v>2.7999999999999989</c:v>
                  </c:pt>
                  <c:pt idx="2">
                    <c:v>3.6999999999999993</c:v>
                  </c:pt>
                  <c:pt idx="3">
                    <c:v>2</c:v>
                  </c:pt>
                  <c:pt idx="4">
                    <c:v>2.6999999999999993</c:v>
                  </c:pt>
                  <c:pt idx="5">
                    <c:v>1.9000000000000004</c:v>
                  </c:pt>
                  <c:pt idx="6">
                    <c:v>3</c:v>
                  </c:pt>
                  <c:pt idx="7">
                    <c:v>4.5999999999999996</c:v>
                  </c:pt>
                  <c:pt idx="8">
                    <c:v>2.0999999999999996</c:v>
                  </c:pt>
                </c:numCache>
              </c:numRef>
            </c:plus>
            <c:minus>
              <c:numRef>
                <c:f>'[Chart in 2018 HSRCReviewPanelmeeeting_June7_CD]FigI&amp;fig3.1prov'!$K$3:$K$11</c:f>
                <c:numCache>
                  <c:formatCode>General</c:formatCode>
                  <c:ptCount val="9"/>
                  <c:pt idx="0">
                    <c:v>1.6999999999999993</c:v>
                  </c:pt>
                  <c:pt idx="1">
                    <c:v>2.4000000000000004</c:v>
                  </c:pt>
                  <c:pt idx="2">
                    <c:v>3</c:v>
                  </c:pt>
                  <c:pt idx="3">
                    <c:v>1.8000000000000007</c:v>
                  </c:pt>
                  <c:pt idx="4">
                    <c:v>2.2000000000000011</c:v>
                  </c:pt>
                  <c:pt idx="5">
                    <c:v>1.5999999999999996</c:v>
                  </c:pt>
                  <c:pt idx="6">
                    <c:v>2.2999999999999989</c:v>
                  </c:pt>
                  <c:pt idx="7">
                    <c:v>3</c:v>
                  </c:pt>
                  <c:pt idx="8">
                    <c:v>1.5</c:v>
                  </c:pt>
                </c:numCache>
              </c:numRef>
            </c:minus>
          </c:errBars>
          <c:cat>
            <c:strRef>
              <c:f>'[Chart in 2018 HSRCReviewPanelmeeeting_June7_CD]FigI&amp;fig3.1prov'!$C$3:$C$11</c:f>
              <c:strCache>
                <c:ptCount val="9"/>
                <c:pt idx="0">
                  <c:v>KZN</c:v>
                </c:pt>
                <c:pt idx="1">
                  <c:v>MP</c:v>
                </c:pt>
                <c:pt idx="2">
                  <c:v>FS</c:v>
                </c:pt>
                <c:pt idx="3">
                  <c:v>NW</c:v>
                </c:pt>
                <c:pt idx="4">
                  <c:v>GP</c:v>
                </c:pt>
                <c:pt idx="5">
                  <c:v>EC</c:v>
                </c:pt>
                <c:pt idx="6">
                  <c:v>LP</c:v>
                </c:pt>
                <c:pt idx="7">
                  <c:v>NC</c:v>
                </c:pt>
                <c:pt idx="8">
                  <c:v>WC</c:v>
                </c:pt>
              </c:strCache>
            </c:strRef>
          </c:cat>
          <c:val>
            <c:numRef>
              <c:f>'[Chart in 2018 HSRCReviewPanelmeeeting_June7_CD]FigI&amp;fig3.1prov'!$D$3:$D$11</c:f>
              <c:numCache>
                <c:formatCode>0.0</c:formatCode>
                <c:ptCount val="9"/>
                <c:pt idx="0">
                  <c:v>16.899999999999999</c:v>
                </c:pt>
                <c:pt idx="1">
                  <c:v>14.1</c:v>
                </c:pt>
                <c:pt idx="2">
                  <c:v>14</c:v>
                </c:pt>
                <c:pt idx="3">
                  <c:v>13.3</c:v>
                </c:pt>
                <c:pt idx="4">
                  <c:v>12.4</c:v>
                </c:pt>
                <c:pt idx="5">
                  <c:v>11.6</c:v>
                </c:pt>
                <c:pt idx="6">
                  <c:v>9.1999999999999993</c:v>
                </c:pt>
                <c:pt idx="7">
                  <c:v>7.4</c:v>
                </c:pt>
                <c:pt idx="8">
                  <c:v>5</c:v>
                </c:pt>
              </c:numCache>
            </c:numRef>
          </c:val>
          <c:extLst>
            <c:ext xmlns:c16="http://schemas.microsoft.com/office/drawing/2014/chart" uri="{C3380CC4-5D6E-409C-BE32-E72D297353CC}">
              <c16:uniqueId val="{00000009-C645-492F-8B0A-980B28E94B25}"/>
            </c:ext>
          </c:extLst>
        </c:ser>
        <c:ser>
          <c:idx val="1"/>
          <c:order val="1"/>
          <c:tx>
            <c:v>2017</c:v>
          </c:tx>
          <c:spPr>
            <a:solidFill>
              <a:srgbClr val="C8504D"/>
            </a:solidFill>
            <a:ln w="3175">
              <a:solidFill>
                <a:schemeClr val="tx1"/>
              </a:solidFill>
            </a:ln>
          </c:spPr>
          <c:invertIfNegative val="0"/>
          <c:dLbls>
            <c:dLbl>
              <c:idx val="0"/>
              <c:layout>
                <c:manualLayout>
                  <c:x val="1.4942867226191289E-3"/>
                  <c:y val="-7.440476190476193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645-492F-8B0A-980B28E94B25}"/>
                </c:ext>
              </c:extLst>
            </c:dLbl>
            <c:dLbl>
              <c:idx val="1"/>
              <c:layout>
                <c:manualLayout>
                  <c:x val="1.4962733398307402E-3"/>
                  <c:y val="-0.1309535526809148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645-492F-8B0A-980B28E94B25}"/>
                </c:ext>
              </c:extLst>
            </c:dLbl>
            <c:dLbl>
              <c:idx val="2"/>
              <c:layout>
                <c:manualLayout>
                  <c:x val="0"/>
                  <c:y val="-9.523809523809523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645-492F-8B0A-980B28E94B25}"/>
                </c:ext>
              </c:extLst>
            </c:dLbl>
            <c:dLbl>
              <c:idx val="3"/>
              <c:layout>
                <c:manualLayout>
                  <c:x val="0"/>
                  <c:y val="-7.44047619047619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645-492F-8B0A-980B28E94B25}"/>
                </c:ext>
              </c:extLst>
            </c:dLbl>
            <c:dLbl>
              <c:idx val="4"/>
              <c:layout>
                <c:manualLayout>
                  <c:x val="4.3938970730187273E-3"/>
                  <c:y val="-0.1014091868580259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645-492F-8B0A-980B28E94B25}"/>
                </c:ext>
              </c:extLst>
            </c:dLbl>
            <c:dLbl>
              <c:idx val="5"/>
              <c:layout>
                <c:manualLayout>
                  <c:x val="-2.9292647153458182E-3"/>
                  <c:y val="-0.1229282604963085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645-492F-8B0A-980B28E94B25}"/>
                </c:ext>
              </c:extLst>
            </c:dLbl>
            <c:dLbl>
              <c:idx val="6"/>
              <c:layout>
                <c:manualLayout>
                  <c:x val="0"/>
                  <c:y val="-7.440476190476190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C645-492F-8B0A-980B28E94B25}"/>
                </c:ext>
              </c:extLst>
            </c:dLbl>
            <c:dLbl>
              <c:idx val="7"/>
              <c:layout>
                <c:manualLayout>
                  <c:x val="-1.0883420330987705E-16"/>
                  <c:y val="-5.952380952380952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645-492F-8B0A-980B28E94B25}"/>
                </c:ext>
              </c:extLst>
            </c:dLbl>
            <c:dLbl>
              <c:idx val="8"/>
              <c:layout>
                <c:manualLayout>
                  <c:x val="-1.0883420330987705E-16"/>
                  <c:y val="-8.928571428571428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C645-492F-8B0A-980B28E94B25}"/>
                </c:ext>
              </c:extLst>
            </c:dLbl>
            <c:spPr>
              <a:noFill/>
              <a:ln w="25400">
                <a:noFill/>
              </a:ln>
            </c:spPr>
            <c:txPr>
              <a:bodyPr wrap="square" lIns="38100" tIns="19050" rIns="38100" bIns="19050" anchor="ctr">
                <a:spAutoFit/>
              </a:bodyPr>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'[Chart in 2018 HSRCReviewPanelmeeeting_June7_CD]FigI&amp;fig3.1prov'!$H$19:$H$27</c:f>
                <c:numCache>
                  <c:formatCode>General</c:formatCode>
                  <c:ptCount val="9"/>
                  <c:pt idx="0">
                    <c:v>2.0999999999999979</c:v>
                  </c:pt>
                  <c:pt idx="1">
                    <c:v>3.5999999999999979</c:v>
                  </c:pt>
                  <c:pt idx="2">
                    <c:v>2.6000000000000014</c:v>
                  </c:pt>
                  <c:pt idx="3">
                    <c:v>2.1999999999999993</c:v>
                  </c:pt>
                  <c:pt idx="4">
                    <c:v>2.0999999999999996</c:v>
                  </c:pt>
                  <c:pt idx="5">
                    <c:v>4.1999999999999993</c:v>
                  </c:pt>
                  <c:pt idx="6">
                    <c:v>2.1999999999999993</c:v>
                  </c:pt>
                  <c:pt idx="7">
                    <c:v>1.5999999999999996</c:v>
                  </c:pt>
                  <c:pt idx="8">
                    <c:v>2.5999999999999996</c:v>
                  </c:pt>
                </c:numCache>
              </c:numRef>
            </c:plus>
            <c:minus>
              <c:numRef>
                <c:f>'[Chart in 2018 HSRCReviewPanelmeeeting_June7_CD]FigI&amp;fig3.1prov'!$G$19:$G$27</c:f>
                <c:numCache>
                  <c:formatCode>General</c:formatCode>
                  <c:ptCount val="9"/>
                  <c:pt idx="0">
                    <c:v>1.9000000000000021</c:v>
                  </c:pt>
                  <c:pt idx="1">
                    <c:v>3.1000000000000014</c:v>
                  </c:pt>
                  <c:pt idx="2">
                    <c:v>2.1999999999999993</c:v>
                  </c:pt>
                  <c:pt idx="3">
                    <c:v>1.9000000000000004</c:v>
                  </c:pt>
                  <c:pt idx="4">
                    <c:v>1.8000000000000007</c:v>
                  </c:pt>
                  <c:pt idx="5">
                    <c:v>3.3000000000000007</c:v>
                  </c:pt>
                  <c:pt idx="6">
                    <c:v>1.9000000000000004</c:v>
                  </c:pt>
                  <c:pt idx="7">
                    <c:v>1.4000000000000004</c:v>
                  </c:pt>
                  <c:pt idx="8">
                    <c:v>2.1000000000000005</c:v>
                  </c:pt>
                </c:numCache>
              </c:numRef>
            </c:minus>
          </c:errBars>
          <c:cat>
            <c:strRef>
              <c:f>'[Chart in 2018 HSRCReviewPanelmeeeting_June7_CD]FigI&amp;fig3.1prov'!$C$3:$C$11</c:f>
              <c:strCache>
                <c:ptCount val="9"/>
                <c:pt idx="0">
                  <c:v>KZN</c:v>
                </c:pt>
                <c:pt idx="1">
                  <c:v>MP</c:v>
                </c:pt>
                <c:pt idx="2">
                  <c:v>FS</c:v>
                </c:pt>
                <c:pt idx="3">
                  <c:v>NW</c:v>
                </c:pt>
                <c:pt idx="4">
                  <c:v>GP</c:v>
                </c:pt>
                <c:pt idx="5">
                  <c:v>EC</c:v>
                </c:pt>
                <c:pt idx="6">
                  <c:v>LP</c:v>
                </c:pt>
                <c:pt idx="7">
                  <c:v>NC</c:v>
                </c:pt>
                <c:pt idx="8">
                  <c:v>WC</c:v>
                </c:pt>
              </c:strCache>
            </c:strRef>
          </c:cat>
          <c:val>
            <c:numRef>
              <c:f>'[Chart in 2018 HSRCReviewPanelmeeeting_June7_CD]FigI&amp;fig3.1prov'!$E$3:$E$11</c:f>
              <c:numCache>
                <c:formatCode>0.0</c:formatCode>
                <c:ptCount val="9"/>
                <c:pt idx="0">
                  <c:v>18.100000000000001</c:v>
                </c:pt>
                <c:pt idx="1">
                  <c:v>17.3</c:v>
                </c:pt>
                <c:pt idx="2">
                  <c:v>17</c:v>
                </c:pt>
                <c:pt idx="3">
                  <c:v>14.5</c:v>
                </c:pt>
                <c:pt idx="4">
                  <c:v>12.5</c:v>
                </c:pt>
                <c:pt idx="5">
                  <c:v>15.3</c:v>
                </c:pt>
                <c:pt idx="6">
                  <c:v>10.9</c:v>
                </c:pt>
                <c:pt idx="7">
                  <c:v>8.3000000000000007</c:v>
                </c:pt>
                <c:pt idx="8">
                  <c:v>8.9</c:v>
                </c:pt>
              </c:numCache>
            </c:numRef>
          </c:val>
          <c:extLst>
            <c:ext xmlns:c16="http://schemas.microsoft.com/office/drawing/2014/chart" uri="{C3380CC4-5D6E-409C-BE32-E72D297353CC}">
              <c16:uniqueId val="{00000013-C645-492F-8B0A-980B28E94B25}"/>
            </c:ext>
          </c:extLst>
        </c:ser>
        <c:dLbls>
          <c:showLegendKey val="0"/>
          <c:showVal val="0"/>
          <c:showCatName val="0"/>
          <c:showSerName val="0"/>
          <c:showPercent val="0"/>
          <c:showBubbleSize val="0"/>
        </c:dLbls>
        <c:gapWidth val="150"/>
        <c:axId val="578685920"/>
        <c:axId val="578686312"/>
      </c:barChart>
      <c:catAx>
        <c:axId val="578685920"/>
        <c:scaling>
          <c:orientation val="minMax"/>
        </c:scaling>
        <c:delete val="0"/>
        <c:axPos val="b"/>
        <c:numFmt formatCode="General" sourceLinked="0"/>
        <c:majorTickMark val="out"/>
        <c:minorTickMark val="none"/>
        <c:tickLblPos val="nextTo"/>
        <c:spPr>
          <a:ln>
            <a:solidFill>
              <a:srgbClr val="000000"/>
            </a:solidFill>
          </a:ln>
        </c:spPr>
        <c:txPr>
          <a:bodyPr/>
          <a:lstStyle/>
          <a:p>
            <a:pPr>
              <a:defRPr sz="1600">
                <a:solidFill>
                  <a:srgbClr val="595959"/>
                </a:solidFill>
              </a:defRPr>
            </a:pPr>
            <a:endParaRPr lang="en-US"/>
          </a:p>
        </c:txPr>
        <c:crossAx val="578686312"/>
        <c:crosses val="autoZero"/>
        <c:auto val="1"/>
        <c:lblAlgn val="ctr"/>
        <c:lblOffset val="100"/>
        <c:noMultiLvlLbl val="0"/>
      </c:catAx>
      <c:valAx>
        <c:axId val="578686312"/>
        <c:scaling>
          <c:orientation val="minMax"/>
        </c:scaling>
        <c:delete val="0"/>
        <c:axPos val="l"/>
        <c:title>
          <c:tx>
            <c:rich>
              <a:bodyPr/>
              <a:lstStyle/>
              <a:p>
                <a:pPr>
                  <a:defRPr sz="1600" b="0" i="0" u="none" strike="noStrike" baseline="0">
                    <a:solidFill>
                      <a:srgbClr val="000000"/>
                    </a:solidFill>
                    <a:latin typeface="+mn-lt"/>
                    <a:ea typeface="Calibri"/>
                    <a:cs typeface="Calibri"/>
                  </a:defRPr>
                </a:pPr>
                <a:r>
                  <a:rPr lang="en-US" sz="1600">
                    <a:latin typeface="+mn-lt"/>
                  </a:rPr>
                  <a:t>HIV prevalence (%)</a:t>
                </a:r>
              </a:p>
            </c:rich>
          </c:tx>
          <c:overlay val="0"/>
          <c:spPr>
            <a:ln>
              <a:noFill/>
            </a:ln>
          </c:spPr>
        </c:title>
        <c:numFmt formatCode="0.0" sourceLinked="0"/>
        <c:majorTickMark val="out"/>
        <c:minorTickMark val="none"/>
        <c:tickLblPos val="nextTo"/>
        <c:spPr>
          <a:ln>
            <a:solidFill>
              <a:srgbClr val="000000"/>
            </a:solidFill>
          </a:ln>
        </c:spPr>
        <c:txPr>
          <a:bodyPr/>
          <a:lstStyle/>
          <a:p>
            <a:pPr>
              <a:defRPr sz="1600"/>
            </a:pPr>
            <a:endParaRPr lang="en-US"/>
          </a:p>
        </c:txPr>
        <c:crossAx val="578685920"/>
        <c:crosses val="autoZero"/>
        <c:crossBetween val="between"/>
      </c:valAx>
      <c:spPr>
        <a:noFill/>
        <a:ln w="25400">
          <a:noFill/>
        </a:ln>
      </c:spPr>
    </c:plotArea>
    <c:legend>
      <c:legendPos val="r"/>
      <c:layout>
        <c:manualLayout>
          <c:xMode val="edge"/>
          <c:yMode val="edge"/>
          <c:x val="0.38208141095531162"/>
          <c:y val="1.3187567903710554E-3"/>
          <c:w val="0.22291335442557692"/>
          <c:h val="6.0714285714285707E-2"/>
        </c:manualLayout>
      </c:layout>
      <c:overlay val="0"/>
      <c:txPr>
        <a:bodyPr/>
        <a:lstStyle/>
        <a:p>
          <a:pPr>
            <a:defRPr sz="2000">
              <a:solidFill>
                <a:srgbClr val="595959"/>
              </a:solidFill>
            </a:defRPr>
          </a:pPr>
          <a:endParaRPr lang="en-US"/>
        </a:p>
      </c:txPr>
    </c:legend>
    <c:plotVisOnly val="1"/>
    <c:dispBlanksAs val="gap"/>
    <c:showDLblsOverMax val="0"/>
  </c:chart>
  <c:spPr>
    <a:ln>
      <a:noFill/>
    </a:ln>
  </c:spPr>
  <c:txPr>
    <a:bodyPr/>
    <a:lstStyle/>
    <a:p>
      <a:pPr>
        <a:defRPr sz="1200" b="0"/>
      </a:pPr>
      <a:endParaRPr lang="en-US"/>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smtClean="0"/>
              <a:t>Females</a:t>
            </a:r>
            <a:endParaRPr lang="en-US" dirty="0"/>
          </a:p>
        </c:rich>
      </c:tx>
      <c:layout>
        <c:manualLayout>
          <c:xMode val="edge"/>
          <c:yMode val="edge"/>
          <c:x val="0.100348493347171"/>
          <c:y val="0.1111111111111111"/>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8.9670592156427059E-2"/>
          <c:y val="0.15682925051035287"/>
          <c:w val="0.89429155568080509"/>
          <c:h val="0.64324803149606302"/>
        </c:manualLayout>
      </c:layout>
      <c:lineChart>
        <c:grouping val="standard"/>
        <c:varyColors val="0"/>
        <c:ser>
          <c:idx val="2"/>
          <c:order val="0"/>
          <c:tx>
            <c:strRef>
              <c:f>FigIII!$U$5</c:f>
              <c:strCache>
                <c:ptCount val="1"/>
                <c:pt idx="0">
                  <c:v>2012</c:v>
                </c:pt>
              </c:strCache>
            </c:strRef>
          </c:tx>
          <c:spPr>
            <a:ln w="31750" cap="rnd">
              <a:solidFill>
                <a:schemeClr val="accent3"/>
              </a:solidFill>
              <a:round/>
            </a:ln>
            <a:effectLst/>
          </c:spPr>
          <c:marker>
            <c:symbol val="circle"/>
            <c:size val="17"/>
            <c:spPr>
              <a:solidFill>
                <a:schemeClr val="accent3"/>
              </a:solidFill>
              <a:ln>
                <a:noFill/>
              </a:ln>
              <a:effectLst/>
            </c:spPr>
          </c:marker>
          <c:dLbls>
            <c:delete val="1"/>
          </c:dLbls>
          <c:cat>
            <c:strRef>
              <c:f>FigIII!$T$6:$T$16</c:f>
              <c:strCache>
                <c:ptCount val="11"/>
                <c:pt idx="0">
                  <c:v>0-14</c:v>
                </c:pt>
                <c:pt idx="1">
                  <c:v>15-19</c:v>
                </c:pt>
                <c:pt idx="2">
                  <c:v>20-24</c:v>
                </c:pt>
                <c:pt idx="3">
                  <c:v>25-29</c:v>
                </c:pt>
                <c:pt idx="4">
                  <c:v>30-34</c:v>
                </c:pt>
                <c:pt idx="5">
                  <c:v>35-39</c:v>
                </c:pt>
                <c:pt idx="6">
                  <c:v>40-44</c:v>
                </c:pt>
                <c:pt idx="7">
                  <c:v>45-49</c:v>
                </c:pt>
                <c:pt idx="8">
                  <c:v>50-54</c:v>
                </c:pt>
                <c:pt idx="9">
                  <c:v>55-59</c:v>
                </c:pt>
                <c:pt idx="10">
                  <c:v>60+</c:v>
                </c:pt>
              </c:strCache>
            </c:strRef>
          </c:cat>
          <c:val>
            <c:numRef>
              <c:f>FigIII!$U$6:$U$16</c:f>
              <c:numCache>
                <c:formatCode>0.0</c:formatCode>
                <c:ptCount val="11"/>
                <c:pt idx="0">
                  <c:v>2.4</c:v>
                </c:pt>
                <c:pt idx="1">
                  <c:v>5.6</c:v>
                </c:pt>
                <c:pt idx="2">
                  <c:v>17.399999999999999</c:v>
                </c:pt>
                <c:pt idx="3">
                  <c:v>28.4</c:v>
                </c:pt>
                <c:pt idx="4">
                  <c:v>36</c:v>
                </c:pt>
                <c:pt idx="5">
                  <c:v>31.6</c:v>
                </c:pt>
                <c:pt idx="6">
                  <c:v>28</c:v>
                </c:pt>
                <c:pt idx="7">
                  <c:v>19.7</c:v>
                </c:pt>
                <c:pt idx="8">
                  <c:v>14.8</c:v>
                </c:pt>
                <c:pt idx="9">
                  <c:v>9.6999999999999993</c:v>
                </c:pt>
                <c:pt idx="10">
                  <c:v>2.4</c:v>
                </c:pt>
              </c:numCache>
            </c:numRef>
          </c:val>
          <c:smooth val="0"/>
          <c:extLst>
            <c:ext xmlns:c16="http://schemas.microsoft.com/office/drawing/2014/chart" uri="{C3380CC4-5D6E-409C-BE32-E72D297353CC}">
              <c16:uniqueId val="{00000000-7A1F-4338-A936-173FD7B8E88F}"/>
            </c:ext>
          </c:extLst>
        </c:ser>
        <c:ser>
          <c:idx val="3"/>
          <c:order val="1"/>
          <c:tx>
            <c:strRef>
              <c:f>FigIII!$V$5</c:f>
              <c:strCache>
                <c:ptCount val="1"/>
                <c:pt idx="0">
                  <c:v>2017</c:v>
                </c:pt>
              </c:strCache>
            </c:strRef>
          </c:tx>
          <c:spPr>
            <a:ln w="31750" cap="rnd">
              <a:solidFill>
                <a:schemeClr val="accent4"/>
              </a:solidFill>
              <a:round/>
            </a:ln>
            <a:effectLst/>
          </c:spPr>
          <c:marker>
            <c:symbol val="circle"/>
            <c:size val="17"/>
            <c:spPr>
              <a:solidFill>
                <a:schemeClr val="accent4"/>
              </a:solidFill>
              <a:ln>
                <a:noFill/>
              </a:ln>
              <a:effectLst/>
            </c:spPr>
          </c:marker>
          <c:dLbls>
            <c:delete val="1"/>
          </c:dLbls>
          <c:cat>
            <c:strRef>
              <c:f>FigIII!$T$6:$T$16</c:f>
              <c:strCache>
                <c:ptCount val="11"/>
                <c:pt idx="0">
                  <c:v>0-14</c:v>
                </c:pt>
                <c:pt idx="1">
                  <c:v>15-19</c:v>
                </c:pt>
                <c:pt idx="2">
                  <c:v>20-24</c:v>
                </c:pt>
                <c:pt idx="3">
                  <c:v>25-29</c:v>
                </c:pt>
                <c:pt idx="4">
                  <c:v>30-34</c:v>
                </c:pt>
                <c:pt idx="5">
                  <c:v>35-39</c:v>
                </c:pt>
                <c:pt idx="6">
                  <c:v>40-44</c:v>
                </c:pt>
                <c:pt idx="7">
                  <c:v>45-49</c:v>
                </c:pt>
                <c:pt idx="8">
                  <c:v>50-54</c:v>
                </c:pt>
                <c:pt idx="9">
                  <c:v>55-59</c:v>
                </c:pt>
                <c:pt idx="10">
                  <c:v>60+</c:v>
                </c:pt>
              </c:strCache>
            </c:strRef>
          </c:cat>
          <c:val>
            <c:numRef>
              <c:f>FigIII!$V$6:$V$16</c:f>
              <c:numCache>
                <c:formatCode>0.0</c:formatCode>
                <c:ptCount val="11"/>
                <c:pt idx="0">
                  <c:v>3</c:v>
                </c:pt>
                <c:pt idx="1">
                  <c:v>5.8</c:v>
                </c:pt>
                <c:pt idx="2">
                  <c:v>15.6</c:v>
                </c:pt>
                <c:pt idx="3">
                  <c:v>27.5</c:v>
                </c:pt>
                <c:pt idx="4">
                  <c:v>34.700000000000003</c:v>
                </c:pt>
                <c:pt idx="5">
                  <c:v>39.4</c:v>
                </c:pt>
                <c:pt idx="6">
                  <c:v>35.9</c:v>
                </c:pt>
                <c:pt idx="7">
                  <c:v>30.3</c:v>
                </c:pt>
                <c:pt idx="8">
                  <c:v>22.2</c:v>
                </c:pt>
                <c:pt idx="9">
                  <c:v>17.600000000000001</c:v>
                </c:pt>
                <c:pt idx="10">
                  <c:v>7.4</c:v>
                </c:pt>
              </c:numCache>
            </c:numRef>
          </c:val>
          <c:smooth val="0"/>
          <c:extLst>
            <c:ext xmlns:c16="http://schemas.microsoft.com/office/drawing/2014/chart" uri="{C3380CC4-5D6E-409C-BE32-E72D297353CC}">
              <c16:uniqueId val="{00000001-7A1F-4338-A936-173FD7B8E88F}"/>
            </c:ext>
          </c:extLst>
        </c:ser>
        <c:ser>
          <c:idx val="0"/>
          <c:order val="2"/>
          <c:tx>
            <c:strRef>
              <c:f>FigIII!$U$5</c:f>
              <c:strCache>
                <c:ptCount val="1"/>
                <c:pt idx="0">
                  <c:v>2012</c:v>
                </c:pt>
              </c:strCache>
            </c:strRef>
          </c:tx>
          <c:spPr>
            <a:ln w="31750" cap="rnd">
              <a:solidFill>
                <a:srgbClr val="3B6F9D"/>
              </a:solidFill>
              <a:round/>
            </a:ln>
            <a:effectLst/>
          </c:spPr>
          <c:marker>
            <c:symbol val="circle"/>
            <c:size val="17"/>
            <c:spPr>
              <a:solidFill>
                <a:schemeClr val="accent1"/>
              </a:solidFill>
              <a:ln>
                <a:noFill/>
              </a:ln>
              <a:effectLst/>
            </c:spPr>
          </c:marker>
          <c:dLbls>
            <c:dLbl>
              <c:idx val="0"/>
              <c:layout>
                <c:manualLayout>
                  <c:x val="-2.8861485421059995E-2"/>
                  <c:y val="-8.7962598425196936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ln w="635">
                        <a:noFill/>
                      </a:ln>
                      <a:solidFill>
                        <a:srgbClr val="3B6F9D"/>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3.8576562857062853E-2"/>
                      <c:h val="7.4004811898512685E-2"/>
                    </c:manualLayout>
                  </c15:layout>
                </c:ext>
                <c:ext xmlns:c16="http://schemas.microsoft.com/office/drawing/2014/chart" uri="{C3380CC4-5D6E-409C-BE32-E72D297353CC}">
                  <c16:uniqueId val="{00000002-7A1F-4338-A936-173FD7B8E88F}"/>
                </c:ext>
              </c:extLst>
            </c:dLbl>
            <c:dLbl>
              <c:idx val="1"/>
              <c:layout>
                <c:manualLayout>
                  <c:x val="-3.1000313867357864E-2"/>
                  <c:y val="-9.25925925925925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A1F-4338-A936-173FD7B8E88F}"/>
                </c:ext>
              </c:extLst>
            </c:dLbl>
            <c:dLbl>
              <c:idx val="2"/>
              <c:layout>
                <c:manualLayout>
                  <c:x val="-3.5782486017748825E-2"/>
                  <c:y val="-8.79629629629630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A1F-4338-A936-173FD7B8E88F}"/>
                </c:ext>
              </c:extLst>
            </c:dLbl>
            <c:dLbl>
              <c:idx val="3"/>
              <c:layout>
                <c:manualLayout>
                  <c:x val="-4.4361827908913465E-2"/>
                  <c:y val="-9.25925925925925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A1F-4338-A936-173FD7B8E88F}"/>
                </c:ext>
              </c:extLst>
            </c:dLbl>
            <c:dLbl>
              <c:idx val="4"/>
              <c:layout>
                <c:manualLayout>
                  <c:x val="-4.5988283815993368E-2"/>
                  <c:y val="-9.2592592592592587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ln w="635">
                        <a:noFill/>
                      </a:ln>
                      <a:solidFill>
                        <a:srgbClr val="3B6F9D"/>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6.5266386596876516E-2"/>
                      <c:h val="0.10101851851851852"/>
                    </c:manualLayout>
                  </c15:layout>
                </c:ext>
                <c:ext xmlns:c16="http://schemas.microsoft.com/office/drawing/2014/chart" uri="{C3380CC4-5D6E-409C-BE32-E72D297353CC}">
                  <c16:uniqueId val="{00000006-7A1F-4338-A936-173FD7B8E88F}"/>
                </c:ext>
              </c:extLst>
            </c:dLbl>
            <c:dLbl>
              <c:idx val="5"/>
              <c:layout>
                <c:manualLayout>
                  <c:x val="-3.209422078666959E-2"/>
                  <c:y val="7.87037037037037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A1F-4338-A936-173FD7B8E88F}"/>
                </c:ext>
              </c:extLst>
            </c:dLbl>
            <c:dLbl>
              <c:idx val="6"/>
              <c:layout>
                <c:manualLayout>
                  <c:x val="-3.7829807528160828E-2"/>
                  <c:y val="6.48148148148147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A1F-4338-A936-173FD7B8E88F}"/>
                </c:ext>
              </c:extLst>
            </c:dLbl>
            <c:dLbl>
              <c:idx val="7"/>
              <c:layout>
                <c:manualLayout>
                  <c:x val="-3.7829807528160828E-2"/>
                  <c:y val="7.87037037037037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A1F-4338-A936-173FD7B8E88F}"/>
                </c:ext>
              </c:extLst>
            </c:dLbl>
            <c:dLbl>
              <c:idx val="8"/>
              <c:layout>
                <c:manualLayout>
                  <c:x val="-3.7829807528160828E-2"/>
                  <c:y val="6.01851851851850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A1F-4338-A936-173FD7B8E88F}"/>
                </c:ext>
              </c:extLst>
            </c:dLbl>
            <c:dLbl>
              <c:idx val="9"/>
              <c:layout>
                <c:manualLayout>
                  <c:x val="-3.1147848974323645E-2"/>
                  <c:y val="6.48148148148147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A1F-4338-A936-173FD7B8E88F}"/>
                </c:ext>
              </c:extLst>
            </c:dLbl>
            <c:dLbl>
              <c:idx val="10"/>
              <c:layout>
                <c:manualLayout>
                  <c:x val="-6.829649912430677E-2"/>
                  <c:y val="-8.4875562720133283E-1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A1F-4338-A936-173FD7B8E88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ln w="635">
                      <a:noFill/>
                    </a:ln>
                    <a:solidFill>
                      <a:srgbClr val="3B6F9D"/>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FigIII!$T$6:$T$16</c:f>
              <c:strCache>
                <c:ptCount val="11"/>
                <c:pt idx="0">
                  <c:v>0-14</c:v>
                </c:pt>
                <c:pt idx="1">
                  <c:v>15-19</c:v>
                </c:pt>
                <c:pt idx="2">
                  <c:v>20-24</c:v>
                </c:pt>
                <c:pt idx="3">
                  <c:v>25-29</c:v>
                </c:pt>
                <c:pt idx="4">
                  <c:v>30-34</c:v>
                </c:pt>
                <c:pt idx="5">
                  <c:v>35-39</c:v>
                </c:pt>
                <c:pt idx="6">
                  <c:v>40-44</c:v>
                </c:pt>
                <c:pt idx="7">
                  <c:v>45-49</c:v>
                </c:pt>
                <c:pt idx="8">
                  <c:v>50-54</c:v>
                </c:pt>
                <c:pt idx="9">
                  <c:v>55-59</c:v>
                </c:pt>
                <c:pt idx="10">
                  <c:v>60+</c:v>
                </c:pt>
              </c:strCache>
            </c:strRef>
          </c:cat>
          <c:val>
            <c:numRef>
              <c:f>FigIII!$U$6:$U$16</c:f>
              <c:numCache>
                <c:formatCode>0.0</c:formatCode>
                <c:ptCount val="11"/>
                <c:pt idx="0">
                  <c:v>2.4</c:v>
                </c:pt>
                <c:pt idx="1">
                  <c:v>5.6</c:v>
                </c:pt>
                <c:pt idx="2">
                  <c:v>17.399999999999999</c:v>
                </c:pt>
                <c:pt idx="3">
                  <c:v>28.4</c:v>
                </c:pt>
                <c:pt idx="4">
                  <c:v>36</c:v>
                </c:pt>
                <c:pt idx="5">
                  <c:v>31.6</c:v>
                </c:pt>
                <c:pt idx="6">
                  <c:v>28</c:v>
                </c:pt>
                <c:pt idx="7">
                  <c:v>19.7</c:v>
                </c:pt>
                <c:pt idx="8">
                  <c:v>14.8</c:v>
                </c:pt>
                <c:pt idx="9">
                  <c:v>9.6999999999999993</c:v>
                </c:pt>
                <c:pt idx="10">
                  <c:v>2.4</c:v>
                </c:pt>
              </c:numCache>
            </c:numRef>
          </c:val>
          <c:smooth val="0"/>
          <c:extLst>
            <c:ext xmlns:c16="http://schemas.microsoft.com/office/drawing/2014/chart" uri="{C3380CC4-5D6E-409C-BE32-E72D297353CC}">
              <c16:uniqueId val="{0000000D-7A1F-4338-A936-173FD7B8E88F}"/>
            </c:ext>
          </c:extLst>
        </c:ser>
        <c:ser>
          <c:idx val="1"/>
          <c:order val="3"/>
          <c:tx>
            <c:strRef>
              <c:f>FigIII!$V$5</c:f>
              <c:strCache>
                <c:ptCount val="1"/>
                <c:pt idx="0">
                  <c:v>2017</c:v>
                </c:pt>
              </c:strCache>
            </c:strRef>
          </c:tx>
          <c:spPr>
            <a:ln w="31750" cap="rnd">
              <a:solidFill>
                <a:schemeClr val="accent2"/>
              </a:solidFill>
              <a:round/>
            </a:ln>
            <a:effectLst/>
          </c:spPr>
          <c:marker>
            <c:symbol val="circle"/>
            <c:size val="17"/>
            <c:spPr>
              <a:solidFill>
                <a:schemeClr val="accent2"/>
              </a:solidFill>
              <a:ln>
                <a:noFill/>
              </a:ln>
              <a:effectLst/>
            </c:spPr>
          </c:marker>
          <c:dLbls>
            <c:dLbl>
              <c:idx val="0"/>
              <c:layout>
                <c:manualLayout>
                  <c:x val="1.3426353711376217E-2"/>
                  <c:y val="1.38888888888888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A1F-4338-A936-173FD7B8E88F}"/>
                </c:ext>
              </c:extLst>
            </c:dLbl>
            <c:dLbl>
              <c:idx val="1"/>
              <c:layout>
                <c:manualLayout>
                  <c:x val="-5.1660926563715402E-3"/>
                  <c:y val="2.77777777777778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A1F-4338-A936-173FD7B8E88F}"/>
                </c:ext>
              </c:extLst>
            </c:dLbl>
            <c:dLbl>
              <c:idx val="2"/>
              <c:layout>
                <c:manualLayout>
                  <c:x val="-3.5746423387464629E-2"/>
                  <c:y val="8.7963145231846104E-2"/>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ln w="635">
                        <a:noFill/>
                      </a:ln>
                      <a:solidFill>
                        <a:srgbClr val="C0504D"/>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6.0997739185257631E-2"/>
                      <c:h val="0.10178258967629045"/>
                    </c:manualLayout>
                  </c15:layout>
                </c:ext>
                <c:ext xmlns:c16="http://schemas.microsoft.com/office/drawing/2014/chart" uri="{C3380CC4-5D6E-409C-BE32-E72D297353CC}">
                  <c16:uniqueId val="{00000010-7A1F-4338-A936-173FD7B8E88F}"/>
                </c:ext>
              </c:extLst>
            </c:dLbl>
            <c:dLbl>
              <c:idx val="3"/>
              <c:layout>
                <c:manualLayout>
                  <c:x val="-3.6511469366998971E-2"/>
                  <c:y val="9.4907589676290469E-2"/>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ln w="635">
                        <a:noFill/>
                      </a:ln>
                      <a:solidFill>
                        <a:srgbClr val="C0504D"/>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5.6647951492291272E-2"/>
                      <c:h val="0.11104184893554971"/>
                    </c:manualLayout>
                  </c15:layout>
                </c:ext>
                <c:ext xmlns:c16="http://schemas.microsoft.com/office/drawing/2014/chart" uri="{C3380CC4-5D6E-409C-BE32-E72D297353CC}">
                  <c16:uniqueId val="{00000011-7A1F-4338-A936-173FD7B8E88F}"/>
                </c:ext>
              </c:extLst>
            </c:dLbl>
            <c:dLbl>
              <c:idx val="4"/>
              <c:layout>
                <c:manualLayout>
                  <c:x val="-4.6717330873825555E-2"/>
                  <c:y val="6.7129629629629636E-2"/>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ln w="635">
                        <a:noFill/>
                      </a:ln>
                      <a:solidFill>
                        <a:srgbClr val="C0504D"/>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5.5060531397871537E-2"/>
                      <c:h val="8.7129629629629626E-2"/>
                    </c:manualLayout>
                  </c15:layout>
                </c:ext>
                <c:ext xmlns:c16="http://schemas.microsoft.com/office/drawing/2014/chart" uri="{C3380CC4-5D6E-409C-BE32-E72D297353CC}">
                  <c16:uniqueId val="{00000012-7A1F-4338-A936-173FD7B8E88F}"/>
                </c:ext>
              </c:extLst>
            </c:dLbl>
            <c:dLbl>
              <c:idx val="5"/>
              <c:layout>
                <c:manualLayout>
                  <c:x val="-3.7829807528160828E-2"/>
                  <c:y val="-8.33333333333333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A1F-4338-A936-173FD7B8E88F}"/>
                </c:ext>
              </c:extLst>
            </c:dLbl>
            <c:dLbl>
              <c:idx val="6"/>
              <c:layout>
                <c:manualLayout>
                  <c:x val="-3.7829807528160828E-2"/>
                  <c:y val="-8.33333333333333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A1F-4338-A936-173FD7B8E88F}"/>
                </c:ext>
              </c:extLst>
            </c:dLbl>
            <c:dLbl>
              <c:idx val="7"/>
              <c:layout>
                <c:manualLayout>
                  <c:x val="-3.7829807528160828E-2"/>
                  <c:y val="-0.1064814814814815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7A1F-4338-A936-173FD7B8E88F}"/>
                </c:ext>
              </c:extLst>
            </c:dLbl>
            <c:dLbl>
              <c:idx val="8"/>
              <c:layout>
                <c:manualLayout>
                  <c:x val="-3.7829807528160828E-2"/>
                  <c:y val="-9.25925925925926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A1F-4338-A936-173FD7B8E88F}"/>
                </c:ext>
              </c:extLst>
            </c:dLbl>
            <c:dLbl>
              <c:idx val="9"/>
              <c:layout>
                <c:manualLayout>
                  <c:x val="-3.7829807528160828E-2"/>
                  <c:y val="-8.33333333333333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7A1F-4338-A936-173FD7B8E88F}"/>
                </c:ext>
              </c:extLst>
            </c:dLbl>
            <c:dLbl>
              <c:idx val="10"/>
              <c:layout>
                <c:manualLayout>
                  <c:x val="-3.2581745659696244E-2"/>
                  <c:y val="-7.8703703703703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7A1F-4338-A936-173FD7B8E88F}"/>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ln w="635">
                      <a:noFill/>
                    </a:ln>
                    <a:solidFill>
                      <a:srgbClr val="C0504D"/>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FigIII!$T$6:$T$16</c:f>
              <c:strCache>
                <c:ptCount val="11"/>
                <c:pt idx="0">
                  <c:v>0-14</c:v>
                </c:pt>
                <c:pt idx="1">
                  <c:v>15-19</c:v>
                </c:pt>
                <c:pt idx="2">
                  <c:v>20-24</c:v>
                </c:pt>
                <c:pt idx="3">
                  <c:v>25-29</c:v>
                </c:pt>
                <c:pt idx="4">
                  <c:v>30-34</c:v>
                </c:pt>
                <c:pt idx="5">
                  <c:v>35-39</c:v>
                </c:pt>
                <c:pt idx="6">
                  <c:v>40-44</c:v>
                </c:pt>
                <c:pt idx="7">
                  <c:v>45-49</c:v>
                </c:pt>
                <c:pt idx="8">
                  <c:v>50-54</c:v>
                </c:pt>
                <c:pt idx="9">
                  <c:v>55-59</c:v>
                </c:pt>
                <c:pt idx="10">
                  <c:v>60+</c:v>
                </c:pt>
              </c:strCache>
            </c:strRef>
          </c:cat>
          <c:val>
            <c:numRef>
              <c:f>FigIII!$V$6:$V$16</c:f>
              <c:numCache>
                <c:formatCode>0.0</c:formatCode>
                <c:ptCount val="11"/>
                <c:pt idx="0">
                  <c:v>3</c:v>
                </c:pt>
                <c:pt idx="1">
                  <c:v>5.8</c:v>
                </c:pt>
                <c:pt idx="2">
                  <c:v>15.6</c:v>
                </c:pt>
                <c:pt idx="3">
                  <c:v>27.5</c:v>
                </c:pt>
                <c:pt idx="4">
                  <c:v>34.700000000000003</c:v>
                </c:pt>
                <c:pt idx="5">
                  <c:v>39.4</c:v>
                </c:pt>
                <c:pt idx="6">
                  <c:v>35.9</c:v>
                </c:pt>
                <c:pt idx="7">
                  <c:v>30.3</c:v>
                </c:pt>
                <c:pt idx="8">
                  <c:v>22.2</c:v>
                </c:pt>
                <c:pt idx="9">
                  <c:v>17.600000000000001</c:v>
                </c:pt>
                <c:pt idx="10">
                  <c:v>7.4</c:v>
                </c:pt>
              </c:numCache>
            </c:numRef>
          </c:val>
          <c:smooth val="0"/>
          <c:extLst>
            <c:ext xmlns:c16="http://schemas.microsoft.com/office/drawing/2014/chart" uri="{C3380CC4-5D6E-409C-BE32-E72D297353CC}">
              <c16:uniqueId val="{00000019-7A1F-4338-A936-173FD7B8E88F}"/>
            </c:ext>
          </c:extLst>
        </c:ser>
        <c:dLbls>
          <c:dLblPos val="ctr"/>
          <c:showLegendKey val="0"/>
          <c:showVal val="1"/>
          <c:showCatName val="0"/>
          <c:showSerName val="0"/>
          <c:showPercent val="0"/>
          <c:showBubbleSize val="0"/>
        </c:dLbls>
        <c:marker val="1"/>
        <c:smooth val="0"/>
        <c:axId val="578688272"/>
        <c:axId val="578687880"/>
      </c:lineChart>
      <c:catAx>
        <c:axId val="578688272"/>
        <c:scaling>
          <c:orientation val="minMax"/>
        </c:scaling>
        <c:delete val="0"/>
        <c:axPos val="b"/>
        <c:majorGridlines>
          <c:spPr>
            <a:ln w="9525" cap="flat" cmpd="sng" algn="ctr">
              <a:solidFill>
                <a:srgbClr val="808080">
                  <a:lumMod val="40000"/>
                  <a:lumOff val="60000"/>
                </a:srgbClr>
              </a:solidFill>
              <a:round/>
            </a:ln>
            <a:effectLst/>
          </c:spPr>
        </c:majorGridlines>
        <c:title>
          <c:tx>
            <c:rich>
              <a:bodyPr rot="0" spcFirstLastPara="1" vertOverflow="ellipsis" vert="horz" wrap="square" anchor="ctr" anchorCtr="1"/>
              <a:lstStyle/>
              <a:p>
                <a:pPr>
                  <a:defRPr sz="900" b="1" i="0" u="none" strike="noStrike" kern="1200" baseline="0">
                    <a:solidFill>
                      <a:srgbClr val="595959"/>
                    </a:solidFill>
                    <a:latin typeface="+mn-lt"/>
                    <a:ea typeface="+mn-ea"/>
                    <a:cs typeface="+mn-cs"/>
                  </a:defRPr>
                </a:pPr>
                <a:r>
                  <a:rPr lang="en-US" dirty="0" smtClean="0">
                    <a:solidFill>
                      <a:srgbClr val="595959"/>
                    </a:solidFill>
                  </a:rPr>
                  <a:t>Age (years)</a:t>
                </a:r>
                <a:endParaRPr lang="en-US" dirty="0">
                  <a:solidFill>
                    <a:srgbClr val="595959"/>
                  </a:solidFill>
                </a:endParaRPr>
              </a:p>
            </c:rich>
          </c:tx>
          <c:overlay val="0"/>
          <c:spPr>
            <a:noFill/>
            <a:ln>
              <a:noFill/>
            </a:ln>
            <a:effectLst/>
          </c:spPr>
          <c:txPr>
            <a:bodyPr rot="0" spcFirstLastPara="1" vertOverflow="ellipsis" vert="horz" wrap="square" anchor="ctr" anchorCtr="1"/>
            <a:lstStyle/>
            <a:p>
              <a:pPr>
                <a:defRPr sz="900" b="1" i="0" u="none" strike="noStrike" kern="1200" baseline="0">
                  <a:solidFill>
                    <a:srgbClr val="595959"/>
                  </a:solidFill>
                  <a:latin typeface="+mn-lt"/>
                  <a:ea typeface="+mn-ea"/>
                  <a:cs typeface="+mn-cs"/>
                </a:defRPr>
              </a:pPr>
              <a:endParaRPr lang="en-US"/>
            </a:p>
          </c:txPr>
        </c:title>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dk1">
                    <a:lumMod val="75000"/>
                    <a:lumOff val="25000"/>
                  </a:schemeClr>
                </a:solidFill>
                <a:latin typeface="+mn-lt"/>
                <a:ea typeface="+mn-ea"/>
                <a:cs typeface="+mn-cs"/>
              </a:defRPr>
            </a:pPr>
            <a:endParaRPr lang="en-US"/>
          </a:p>
        </c:txPr>
        <c:crossAx val="578687880"/>
        <c:crossesAt val="0"/>
        <c:auto val="1"/>
        <c:lblAlgn val="ctr"/>
        <c:lblOffset val="100"/>
        <c:noMultiLvlLbl val="0"/>
      </c:catAx>
      <c:valAx>
        <c:axId val="578687880"/>
        <c:scaling>
          <c:orientation val="minMax"/>
          <c:max val="45"/>
          <c:min val="0"/>
        </c:scaling>
        <c:delete val="0"/>
        <c:axPos val="l"/>
        <c:title>
          <c:tx>
            <c:rich>
              <a:bodyPr rot="-5400000" spcFirstLastPara="1" vertOverflow="ellipsis" vert="horz" wrap="square" anchor="ctr" anchorCtr="1"/>
              <a:lstStyle/>
              <a:p>
                <a:pPr>
                  <a:defRPr sz="1400" b="0" i="0" u="none" strike="noStrike" kern="1200" baseline="0">
                    <a:solidFill>
                      <a:srgbClr val="595959"/>
                    </a:solidFill>
                    <a:latin typeface="+mn-lt"/>
                    <a:ea typeface="+mn-ea"/>
                    <a:cs typeface="+mn-cs"/>
                  </a:defRPr>
                </a:pPr>
                <a:r>
                  <a:rPr lang="en-US" sz="1400" b="0" dirty="0" smtClean="0">
                    <a:solidFill>
                      <a:srgbClr val="595959"/>
                    </a:solidFill>
                  </a:rPr>
                  <a:t>HIV Prevalence</a:t>
                </a:r>
                <a:r>
                  <a:rPr lang="en-US" sz="1400" b="0" baseline="0" dirty="0" smtClean="0">
                    <a:solidFill>
                      <a:srgbClr val="595959"/>
                    </a:solidFill>
                  </a:rPr>
                  <a:t> (%)</a:t>
                </a:r>
                <a:endParaRPr lang="en-US" sz="1400" b="0" dirty="0">
                  <a:solidFill>
                    <a:srgbClr val="595959"/>
                  </a:solidFill>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rgbClr val="595959"/>
                  </a:solidFill>
                  <a:latin typeface="+mn-lt"/>
                  <a:ea typeface="+mn-ea"/>
                  <a:cs typeface="+mn-cs"/>
                </a:defRPr>
              </a:pPr>
              <a:endParaRPr lang="en-US"/>
            </a:p>
          </c:txPr>
        </c:title>
        <c:numFmt formatCode="0.0" sourceLinked="0"/>
        <c:majorTickMark val="cross"/>
        <c:minorTickMark val="none"/>
        <c:tickLblPos val="nextTo"/>
        <c:spPr>
          <a:noFill/>
          <a:ln>
            <a:solidFill>
              <a:srgbClr val="808080">
                <a:lumMod val="40000"/>
                <a:lumOff val="60000"/>
              </a:srgbClr>
            </a:solidFill>
          </a:ln>
          <a:effectLst/>
        </c:spPr>
        <c:txPr>
          <a:bodyPr rot="-6000000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crossAx val="578688272"/>
        <c:crosses val="autoZero"/>
        <c:crossBetween val="between"/>
        <c:minorUnit val="5"/>
      </c:valAx>
      <c:spPr>
        <a:noFill/>
        <a:ln>
          <a:noFill/>
        </a:ln>
        <a:effectLst/>
      </c:spPr>
    </c:plotArea>
    <c:legend>
      <c:legendPos val="t"/>
      <c:legendEntry>
        <c:idx val="0"/>
        <c:delete val="1"/>
      </c:legendEntry>
      <c:legendEntry>
        <c:idx val="1"/>
        <c:delete val="1"/>
      </c:legendEntry>
      <c:layout>
        <c:manualLayout>
          <c:xMode val="edge"/>
          <c:yMode val="edge"/>
          <c:x val="0.37831162391170631"/>
          <c:y val="4.5140711577719454E-3"/>
          <c:w val="0.19422988683280901"/>
          <c:h val="0.11729002624671916"/>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595959"/>
              </a:solidFill>
              <a:latin typeface="+mn-lt"/>
              <a:ea typeface="+mn-ea"/>
              <a:cs typeface="+mn-cs"/>
            </a:defRPr>
          </a:pPr>
          <a:endParaRPr lang="en-US"/>
        </a:p>
      </c:txPr>
    </c:legend>
    <c:plotVisOnly val="1"/>
    <c:dispBlanksAs val="gap"/>
    <c:showDLblsOverMax val="0"/>
  </c:chart>
  <c:spPr>
    <a:solidFill>
      <a:srgbClr val="FFFFFF"/>
    </a:soli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smtClean="0"/>
              <a:t>Males</a:t>
            </a:r>
            <a:endParaRPr lang="en-US" dirty="0"/>
          </a:p>
        </c:rich>
      </c:tx>
      <c:layout>
        <c:manualLayout>
          <c:xMode val="edge"/>
          <c:yMode val="edge"/>
          <c:x val="0.1017823900325438"/>
          <c:y val="4.2741369534544264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8.9161276569992676E-2"/>
          <c:y val="3.8289371410183987E-2"/>
          <c:w val="0.89373504569952933"/>
          <c:h val="0.77381570251987031"/>
        </c:manualLayout>
      </c:layout>
      <c:lineChart>
        <c:grouping val="standard"/>
        <c:varyColors val="0"/>
        <c:ser>
          <c:idx val="0"/>
          <c:order val="0"/>
          <c:tx>
            <c:strRef>
              <c:f>FigIII!$P$5</c:f>
              <c:strCache>
                <c:ptCount val="1"/>
                <c:pt idx="0">
                  <c:v>2012</c:v>
                </c:pt>
              </c:strCache>
            </c:strRef>
          </c:tx>
          <c:spPr>
            <a:ln w="31750" cap="rnd">
              <a:solidFill>
                <a:srgbClr val="3B6F9D"/>
              </a:solidFill>
              <a:round/>
            </a:ln>
            <a:effectLst/>
          </c:spPr>
          <c:marker>
            <c:symbol val="circle"/>
            <c:size val="17"/>
            <c:spPr>
              <a:solidFill>
                <a:schemeClr val="accent1"/>
              </a:solidFill>
              <a:ln>
                <a:noFill/>
              </a:ln>
              <a:effectLst/>
            </c:spPr>
          </c:marker>
          <c:dLbls>
            <c:dLbl>
              <c:idx val="0"/>
              <c:layout>
                <c:manualLayout>
                  <c:x val="-6.0286718368239137E-2"/>
                  <c:y val="-7.1037031888345106E-2"/>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ln w="635">
                        <a:noFill/>
                      </a:ln>
                      <a:solidFill>
                        <a:srgbClr val="3B6F9D"/>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4.8878699105902798E-2"/>
                      <c:h val="6.4048263535163949E-2"/>
                    </c:manualLayout>
                  </c15:layout>
                </c:ext>
                <c:ext xmlns:c16="http://schemas.microsoft.com/office/drawing/2014/chart" uri="{C3380CC4-5D6E-409C-BE32-E72D297353CC}">
                  <c16:uniqueId val="{00000000-CCBC-4775-BF58-DEB25CA42ED6}"/>
                </c:ext>
              </c:extLst>
            </c:dLbl>
            <c:dLbl>
              <c:idx val="1"/>
              <c:layout>
                <c:manualLayout>
                  <c:x val="1.1869051586860666E-2"/>
                  <c:y val="-9.365143938412968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CBC-4775-BF58-DEB25CA42ED6}"/>
                </c:ext>
              </c:extLst>
            </c:dLbl>
            <c:dLbl>
              <c:idx val="2"/>
              <c:layout>
                <c:manualLayout>
                  <c:x val="-4.3335914347367006E-2"/>
                  <c:y val="-9.898374621987685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9390514875040981E-2"/>
                      <c:h val="7.0888314404637873E-2"/>
                    </c:manualLayout>
                  </c15:layout>
                </c:ext>
                <c:ext xmlns:c16="http://schemas.microsoft.com/office/drawing/2014/chart" uri="{C3380CC4-5D6E-409C-BE32-E72D297353CC}">
                  <c16:uniqueId val="{00000002-CCBC-4775-BF58-DEB25CA42ED6}"/>
                </c:ext>
              </c:extLst>
            </c:dLbl>
            <c:dLbl>
              <c:idx val="3"/>
              <c:layout>
                <c:manualLayout>
                  <c:x val="-3.7829807528160828E-2"/>
                  <c:y val="-0.1169074666761695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CBC-4775-BF58-DEB25CA42ED6}"/>
                </c:ext>
              </c:extLst>
            </c:dLbl>
            <c:dLbl>
              <c:idx val="4"/>
              <c:layout>
                <c:manualLayout>
                  <c:x val="-3.7829807528160772E-2"/>
                  <c:y val="-9.89837462198768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CBC-4775-BF58-DEB25CA42ED6}"/>
                </c:ext>
              </c:extLst>
            </c:dLbl>
            <c:dLbl>
              <c:idx val="5"/>
              <c:layout>
                <c:manualLayout>
                  <c:x val="-3.7829807528160932E-2"/>
                  <c:y val="-0.1213883967902427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CBC-4775-BF58-DEB25CA42ED6}"/>
                </c:ext>
              </c:extLst>
            </c:dLbl>
            <c:dLbl>
              <c:idx val="9"/>
              <c:layout>
                <c:manualLayout>
                  <c:x val="-5.1222402569542969E-2"/>
                  <c:y val="5.33678776586116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CBC-4775-BF58-DEB25CA42ED6}"/>
                </c:ext>
              </c:extLst>
            </c:dLbl>
            <c:dLbl>
              <c:idx val="10"/>
              <c:layout>
                <c:manualLayout>
                  <c:x val="-3.6883435715814775E-2"/>
                  <c:y val="4.88869475445385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CBC-4775-BF58-DEB25CA42ED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ln w="635">
                      <a:noFill/>
                    </a:ln>
                    <a:solidFill>
                      <a:srgbClr val="3B6F9D"/>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FigIII!$O$6:$O$16</c:f>
              <c:strCache>
                <c:ptCount val="11"/>
                <c:pt idx="0">
                  <c:v>0-14</c:v>
                </c:pt>
                <c:pt idx="1">
                  <c:v>15-19</c:v>
                </c:pt>
                <c:pt idx="2">
                  <c:v>20-24</c:v>
                </c:pt>
                <c:pt idx="3">
                  <c:v>25-29</c:v>
                </c:pt>
                <c:pt idx="4">
                  <c:v>30-34</c:v>
                </c:pt>
                <c:pt idx="5">
                  <c:v>35-39</c:v>
                </c:pt>
                <c:pt idx="6">
                  <c:v>40-44</c:v>
                </c:pt>
                <c:pt idx="7">
                  <c:v>45-49</c:v>
                </c:pt>
                <c:pt idx="8">
                  <c:v>50-54</c:v>
                </c:pt>
                <c:pt idx="9">
                  <c:v>55-59</c:v>
                </c:pt>
                <c:pt idx="10">
                  <c:v>60+</c:v>
                </c:pt>
              </c:strCache>
            </c:strRef>
          </c:cat>
          <c:val>
            <c:numRef>
              <c:f>FigIII!$P$6:$P$16</c:f>
              <c:numCache>
                <c:formatCode>General</c:formatCode>
                <c:ptCount val="11"/>
                <c:pt idx="0">
                  <c:v>2.2999999999999998</c:v>
                </c:pt>
                <c:pt idx="1">
                  <c:v>0.7</c:v>
                </c:pt>
                <c:pt idx="2">
                  <c:v>5.0999999999999996</c:v>
                </c:pt>
                <c:pt idx="3">
                  <c:v>17.3</c:v>
                </c:pt>
                <c:pt idx="4">
                  <c:v>25.6</c:v>
                </c:pt>
                <c:pt idx="5">
                  <c:v>28.8</c:v>
                </c:pt>
                <c:pt idx="6">
                  <c:v>15.8</c:v>
                </c:pt>
                <c:pt idx="7">
                  <c:v>13.4</c:v>
                </c:pt>
                <c:pt idx="8">
                  <c:v>15.5</c:v>
                </c:pt>
                <c:pt idx="9">
                  <c:v>5.5</c:v>
                </c:pt>
                <c:pt idx="10">
                  <c:v>4.5999999999999996</c:v>
                </c:pt>
              </c:numCache>
            </c:numRef>
          </c:val>
          <c:smooth val="0"/>
          <c:extLst>
            <c:ext xmlns:c16="http://schemas.microsoft.com/office/drawing/2014/chart" uri="{C3380CC4-5D6E-409C-BE32-E72D297353CC}">
              <c16:uniqueId val="{00000008-CCBC-4775-BF58-DEB25CA42ED6}"/>
            </c:ext>
          </c:extLst>
        </c:ser>
        <c:ser>
          <c:idx val="1"/>
          <c:order val="1"/>
          <c:tx>
            <c:strRef>
              <c:f>FigIII!$Q$5</c:f>
              <c:strCache>
                <c:ptCount val="1"/>
                <c:pt idx="0">
                  <c:v>2017</c:v>
                </c:pt>
              </c:strCache>
            </c:strRef>
          </c:tx>
          <c:spPr>
            <a:ln w="31750" cap="rnd">
              <a:solidFill>
                <a:schemeClr val="accent2"/>
              </a:solidFill>
              <a:round/>
            </a:ln>
            <a:effectLst/>
          </c:spPr>
          <c:marker>
            <c:symbol val="circle"/>
            <c:size val="17"/>
            <c:spPr>
              <a:solidFill>
                <a:schemeClr val="accent2"/>
              </a:solidFill>
              <a:ln>
                <a:noFill/>
              </a:ln>
              <a:effectLst/>
            </c:spPr>
          </c:marker>
          <c:dLbls>
            <c:dLbl>
              <c:idx val="0"/>
              <c:layout>
                <c:manualLayout>
                  <c:x val="-2.8550294321407828E-2"/>
                  <c:y val="-0.11802593505897371"/>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rgbClr val="C0504D"/>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4.8497095625327981E-2"/>
                      <c:h val="0.12242218617876512"/>
                    </c:manualLayout>
                  </c15:layout>
                </c:ext>
                <c:ext xmlns:c16="http://schemas.microsoft.com/office/drawing/2014/chart" uri="{C3380CC4-5D6E-409C-BE32-E72D297353CC}">
                  <c16:uniqueId val="{00000009-CCBC-4775-BF58-DEB25CA42ED6}"/>
                </c:ext>
              </c:extLst>
            </c:dLbl>
            <c:dLbl>
              <c:idx val="1"/>
              <c:layout>
                <c:manualLayout>
                  <c:x val="-3.1147848974323541E-2"/>
                  <c:y val="-0.1034646763339499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CBC-4775-BF58-DEB25CA42ED6}"/>
                </c:ext>
              </c:extLst>
            </c:dLbl>
            <c:dLbl>
              <c:idx val="2"/>
              <c:layout>
                <c:manualLayout>
                  <c:x val="-1.4211327467679743E-2"/>
                  <c:y val="2.6363746382178175E-2"/>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rgbClr val="C0504D"/>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4.8497095625327981E-2"/>
                      <c:h val="0.12442166893124172"/>
                    </c:manualLayout>
                  </c15:layout>
                </c:ext>
                <c:ext xmlns:c16="http://schemas.microsoft.com/office/drawing/2014/chart" uri="{C3380CC4-5D6E-409C-BE32-E72D297353CC}">
                  <c16:uniqueId val="{0000000B-CCBC-4775-BF58-DEB25CA42ED6}"/>
                </c:ext>
              </c:extLst>
            </c:dLbl>
            <c:dLbl>
              <c:idx val="6"/>
              <c:layout>
                <c:manualLayout>
                  <c:x val="-3.7829807528160828E-2"/>
                  <c:y val="-0.1124265365620963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CBC-4775-BF58-DEB25CA42ED6}"/>
                </c:ext>
              </c:extLst>
            </c:dLbl>
            <c:dLbl>
              <c:idx val="7"/>
              <c:layout>
                <c:manualLayout>
                  <c:x val="-3.6395910842788017E-2"/>
                  <c:y val="-9.00218859917303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CBC-4775-BF58-DEB25CA42ED6}"/>
                </c:ext>
              </c:extLst>
            </c:dLbl>
            <c:dLbl>
              <c:idx val="8"/>
              <c:layout>
                <c:manualLayout>
                  <c:x val="-3.7829807528160932E-2"/>
                  <c:y val="-8.5540955877657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CBC-4775-BF58-DEB25CA42ED6}"/>
                </c:ext>
              </c:extLst>
            </c:dLbl>
            <c:dLbl>
              <c:idx val="9"/>
              <c:layout>
                <c:manualLayout>
                  <c:x val="-3.7829807528160828E-2"/>
                  <c:y val="-8.10600257635840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CBC-4775-BF58-DEB25CA42ED6}"/>
                </c:ext>
              </c:extLst>
            </c:dLbl>
            <c:dLbl>
              <c:idx val="10"/>
              <c:layout>
                <c:manualLayout>
                  <c:x val="-3.1864627959133827E-2"/>
                  <c:y val="-0.11466700161913294"/>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rgbClr val="C0504D"/>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3.7919341392058513E-2"/>
                      <c:h val="4.8483663834271905E-2"/>
                    </c:manualLayout>
                  </c15:layout>
                </c:ext>
                <c:ext xmlns:c16="http://schemas.microsoft.com/office/drawing/2014/chart" uri="{C3380CC4-5D6E-409C-BE32-E72D297353CC}">
                  <c16:uniqueId val="{00000010-CCBC-4775-BF58-DEB25CA42ED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C0504D"/>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FigIII!$O$6:$O$16</c:f>
              <c:strCache>
                <c:ptCount val="11"/>
                <c:pt idx="0">
                  <c:v>0-14</c:v>
                </c:pt>
                <c:pt idx="1">
                  <c:v>15-19</c:v>
                </c:pt>
                <c:pt idx="2">
                  <c:v>20-24</c:v>
                </c:pt>
                <c:pt idx="3">
                  <c:v>25-29</c:v>
                </c:pt>
                <c:pt idx="4">
                  <c:v>30-34</c:v>
                </c:pt>
                <c:pt idx="5">
                  <c:v>35-39</c:v>
                </c:pt>
                <c:pt idx="6">
                  <c:v>40-44</c:v>
                </c:pt>
                <c:pt idx="7">
                  <c:v>45-49</c:v>
                </c:pt>
                <c:pt idx="8">
                  <c:v>50-54</c:v>
                </c:pt>
                <c:pt idx="9">
                  <c:v>55-59</c:v>
                </c:pt>
                <c:pt idx="10">
                  <c:v>60+</c:v>
                </c:pt>
              </c:strCache>
            </c:strRef>
          </c:cat>
          <c:val>
            <c:numRef>
              <c:f>FigIII!$Q$6:$Q$16</c:f>
              <c:numCache>
                <c:formatCode>General</c:formatCode>
                <c:ptCount val="11"/>
                <c:pt idx="0">
                  <c:v>2.4</c:v>
                </c:pt>
                <c:pt idx="1">
                  <c:v>4.7</c:v>
                </c:pt>
                <c:pt idx="2">
                  <c:v>4.8</c:v>
                </c:pt>
                <c:pt idx="3">
                  <c:v>12.4</c:v>
                </c:pt>
                <c:pt idx="4">
                  <c:v>18.399999999999999</c:v>
                </c:pt>
                <c:pt idx="5">
                  <c:v>23.7</c:v>
                </c:pt>
                <c:pt idx="6">
                  <c:v>22.4</c:v>
                </c:pt>
                <c:pt idx="7">
                  <c:v>24.8</c:v>
                </c:pt>
                <c:pt idx="8">
                  <c:v>20.2</c:v>
                </c:pt>
                <c:pt idx="9">
                  <c:v>14.8</c:v>
                </c:pt>
                <c:pt idx="10">
                  <c:v>4.7</c:v>
                </c:pt>
              </c:numCache>
            </c:numRef>
          </c:val>
          <c:smooth val="0"/>
          <c:extLst>
            <c:ext xmlns:c16="http://schemas.microsoft.com/office/drawing/2014/chart" uri="{C3380CC4-5D6E-409C-BE32-E72D297353CC}">
              <c16:uniqueId val="{00000011-CCBC-4775-BF58-DEB25CA42ED6}"/>
            </c:ext>
          </c:extLst>
        </c:ser>
        <c:dLbls>
          <c:dLblPos val="ctr"/>
          <c:showLegendKey val="0"/>
          <c:showVal val="1"/>
          <c:showCatName val="0"/>
          <c:showSerName val="0"/>
          <c:showPercent val="0"/>
          <c:showBubbleSize val="0"/>
        </c:dLbls>
        <c:marker val="1"/>
        <c:smooth val="0"/>
        <c:axId val="578689448"/>
        <c:axId val="578689840"/>
      </c:lineChart>
      <c:catAx>
        <c:axId val="578689448"/>
        <c:scaling>
          <c:orientation val="minMax"/>
        </c:scaling>
        <c:delete val="0"/>
        <c:axPos val="b"/>
        <c:majorGridlines>
          <c:spPr>
            <a:ln w="9525" cap="flat" cmpd="sng" algn="ctr">
              <a:solidFill>
                <a:srgbClr val="808080">
                  <a:lumMod val="40000"/>
                  <a:lumOff val="60000"/>
                </a:srgbClr>
              </a:solidFill>
              <a:round/>
            </a:ln>
            <a:effectLst/>
          </c:spPr>
        </c:majorGridlines>
        <c:title>
          <c:tx>
            <c:rich>
              <a:bodyPr rot="0" spcFirstLastPara="1" vertOverflow="ellipsis" vert="horz" wrap="square" anchor="ctr" anchorCtr="1"/>
              <a:lstStyle/>
              <a:p>
                <a:pPr>
                  <a:defRPr sz="900" b="1" i="0" u="none" strike="noStrike" kern="1200" baseline="0">
                    <a:solidFill>
                      <a:srgbClr val="595959"/>
                    </a:solidFill>
                    <a:latin typeface="+mn-lt"/>
                    <a:ea typeface="+mn-ea"/>
                    <a:cs typeface="+mn-cs"/>
                  </a:defRPr>
                </a:pPr>
                <a:r>
                  <a:rPr lang="en-US" dirty="0" smtClean="0">
                    <a:solidFill>
                      <a:srgbClr val="595959"/>
                    </a:solidFill>
                  </a:rPr>
                  <a:t>Age (years)</a:t>
                </a:r>
                <a:endParaRPr lang="en-US" dirty="0">
                  <a:solidFill>
                    <a:srgbClr val="595959"/>
                  </a:solidFill>
                </a:endParaRPr>
              </a:p>
            </c:rich>
          </c:tx>
          <c:overlay val="0"/>
          <c:spPr>
            <a:noFill/>
            <a:ln>
              <a:noFill/>
            </a:ln>
            <a:effectLst/>
          </c:spPr>
          <c:txPr>
            <a:bodyPr rot="0" spcFirstLastPara="1" vertOverflow="ellipsis" vert="horz" wrap="square" anchor="ctr" anchorCtr="1"/>
            <a:lstStyle/>
            <a:p>
              <a:pPr>
                <a:defRPr sz="900" b="1" i="0" u="none" strike="noStrike" kern="1200" baseline="0">
                  <a:solidFill>
                    <a:srgbClr val="595959"/>
                  </a:solidFill>
                  <a:latin typeface="+mn-lt"/>
                  <a:ea typeface="+mn-ea"/>
                  <a:cs typeface="+mn-cs"/>
                </a:defRPr>
              </a:pPr>
              <a:endParaRPr lang="en-US"/>
            </a:p>
          </c:txPr>
        </c:title>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dk1">
                    <a:lumMod val="75000"/>
                    <a:lumOff val="25000"/>
                  </a:schemeClr>
                </a:solidFill>
                <a:latin typeface="+mn-lt"/>
                <a:ea typeface="+mn-ea"/>
                <a:cs typeface="+mn-cs"/>
              </a:defRPr>
            </a:pPr>
            <a:endParaRPr lang="en-US"/>
          </a:p>
        </c:txPr>
        <c:crossAx val="578689840"/>
        <c:crossesAt val="0"/>
        <c:auto val="1"/>
        <c:lblAlgn val="ctr"/>
        <c:lblOffset val="100"/>
        <c:noMultiLvlLbl val="0"/>
      </c:catAx>
      <c:valAx>
        <c:axId val="578689840"/>
        <c:scaling>
          <c:orientation val="minMax"/>
          <c:max val="45"/>
          <c:min val="0"/>
        </c:scaling>
        <c:delete val="0"/>
        <c:axPos val="l"/>
        <c:title>
          <c:tx>
            <c:rich>
              <a:bodyPr rot="-5400000" spcFirstLastPara="1" vertOverflow="ellipsis" vert="horz" wrap="square" anchor="ctr" anchorCtr="1"/>
              <a:lstStyle/>
              <a:p>
                <a:pPr>
                  <a:defRPr sz="1400" b="0" i="0" u="none" strike="noStrike" kern="1200" baseline="0">
                    <a:solidFill>
                      <a:srgbClr val="595959"/>
                    </a:solidFill>
                    <a:latin typeface="+mn-lt"/>
                    <a:ea typeface="+mn-ea"/>
                    <a:cs typeface="+mn-cs"/>
                  </a:defRPr>
                </a:pPr>
                <a:r>
                  <a:rPr lang="en-US" sz="1400" b="0" dirty="0" smtClean="0">
                    <a:solidFill>
                      <a:srgbClr val="595959"/>
                    </a:solidFill>
                  </a:rPr>
                  <a:t>HIV</a:t>
                </a:r>
                <a:r>
                  <a:rPr lang="en-US" sz="1400" b="0" baseline="0" dirty="0" smtClean="0">
                    <a:solidFill>
                      <a:srgbClr val="595959"/>
                    </a:solidFill>
                  </a:rPr>
                  <a:t> P</a:t>
                </a:r>
                <a:r>
                  <a:rPr lang="en-US" sz="1400" b="0" dirty="0" smtClean="0">
                    <a:solidFill>
                      <a:srgbClr val="595959"/>
                    </a:solidFill>
                  </a:rPr>
                  <a:t>revalence (%)</a:t>
                </a:r>
                <a:endParaRPr lang="en-US" sz="1400" b="0" dirty="0">
                  <a:solidFill>
                    <a:srgbClr val="595959"/>
                  </a:solidFill>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rgbClr val="595959"/>
                  </a:solidFill>
                  <a:latin typeface="+mn-lt"/>
                  <a:ea typeface="+mn-ea"/>
                  <a:cs typeface="+mn-cs"/>
                </a:defRPr>
              </a:pPr>
              <a:endParaRPr lang="en-US"/>
            </a:p>
          </c:txPr>
        </c:title>
        <c:numFmt formatCode="0.0" sourceLinked="0"/>
        <c:majorTickMark val="out"/>
        <c:minorTickMark val="in"/>
        <c:tickLblPos val="nextTo"/>
        <c:spPr>
          <a:noFill/>
          <a:ln>
            <a:solidFill>
              <a:srgbClr val="808080">
                <a:lumMod val="40000"/>
                <a:lumOff val="60000"/>
              </a:srgbClr>
            </a:solidFill>
          </a:ln>
          <a:effectLst/>
        </c:spPr>
        <c:txPr>
          <a:bodyPr rot="-6000000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crossAx val="578689448"/>
        <c:crosses val="autoZero"/>
        <c:crossBetween val="between"/>
        <c:minorUnit val="5"/>
      </c:valAx>
      <c:spPr>
        <a:noFill/>
        <a:ln>
          <a:noFill/>
        </a:ln>
        <a:effectLst/>
      </c:spPr>
    </c:plotArea>
    <c:plotVisOnly val="1"/>
    <c:dispBlanksAs val="gap"/>
    <c:showDLblsOverMax val="0"/>
  </c:chart>
  <c:spPr>
    <a:solidFill>
      <a:srgbClr val="FFFFFF"/>
    </a:soli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Reversed" id="26">
  <a:schemeClr val="accent6"/>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drawing1.xml><?xml version="1.0" encoding="utf-8"?>
<c:userShapes xmlns:c="http://schemas.openxmlformats.org/drawingml/2006/chart">
  <cdr:relSizeAnchor xmlns:cdr="http://schemas.openxmlformats.org/drawingml/2006/chartDrawing">
    <cdr:from>
      <cdr:x>0.05541</cdr:x>
      <cdr:y>0.91257</cdr:y>
    </cdr:from>
    <cdr:to>
      <cdr:x>0.98111</cdr:x>
      <cdr:y>1</cdr:y>
    </cdr:to>
    <cdr:sp macro="" textlink="">
      <cdr:nvSpPr>
        <cdr:cNvPr id="2" name="TextBox 1"/>
        <cdr:cNvSpPr txBox="1"/>
      </cdr:nvSpPr>
      <cdr:spPr>
        <a:xfrm xmlns:a="http://schemas.openxmlformats.org/drawingml/2006/main">
          <a:off x="480510" y="4337014"/>
          <a:ext cx="8026778" cy="4155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KZN – KwaZulu-Natal; </a:t>
          </a:r>
          <a:r>
            <a:rPr lang="en-US" dirty="0" smtClean="0"/>
            <a:t>MP – Mpumalanga; </a:t>
          </a:r>
          <a:r>
            <a:rPr lang="en-US" sz="1100" dirty="0" smtClean="0"/>
            <a:t>FS – Free State; </a:t>
          </a:r>
          <a:r>
            <a:rPr lang="en-US" dirty="0" smtClean="0"/>
            <a:t>NW – North West; </a:t>
          </a:r>
          <a:r>
            <a:rPr lang="en-US" sz="1100" dirty="0" smtClean="0"/>
            <a:t>GP – Gauteng</a:t>
          </a:r>
        </a:p>
        <a:p xmlns:a="http://schemas.openxmlformats.org/drawingml/2006/main">
          <a:r>
            <a:rPr lang="en-US" dirty="0" smtClean="0"/>
            <a:t>EC – Eastern Cape; </a:t>
          </a:r>
          <a:r>
            <a:rPr lang="en-US" sz="1100" dirty="0" smtClean="0"/>
            <a:t>LP – Limpopo; </a:t>
          </a:r>
          <a:r>
            <a:rPr lang="en-US" dirty="0" smtClean="0"/>
            <a:t>NC – Northern Cape; </a:t>
          </a:r>
          <a:r>
            <a:rPr lang="en-US" sz="1100" dirty="0" smtClean="0"/>
            <a:t>WC – Western Cape</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wrap="square" lIns="96653" tIns="48327" rIns="96653" bIns="48327" numCol="1" anchor="t"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pPr>
              <a:defRPr/>
            </a:pPr>
            <a:endParaRPr lang="en-US" altLang="en-US"/>
          </a:p>
        </p:txBody>
      </p:sp>
      <p:sp>
        <p:nvSpPr>
          <p:cNvPr id="3" name="Date Placeholder 2"/>
          <p:cNvSpPr>
            <a:spLocks noGrp="1"/>
          </p:cNvSpPr>
          <p:nvPr>
            <p:ph type="dt" sz="quarter" idx="1"/>
          </p:nvPr>
        </p:nvSpPr>
        <p:spPr>
          <a:xfrm>
            <a:off x="4143587" y="0"/>
            <a:ext cx="3169920" cy="481727"/>
          </a:xfrm>
          <a:prstGeom prst="rect">
            <a:avLst/>
          </a:prstGeom>
        </p:spPr>
        <p:txBody>
          <a:bodyPr vert="horz" wrap="square" lIns="96653" tIns="48327" rIns="96653" bIns="48327" numCol="1" anchor="t" anchorCtr="0" compatLnSpc="1">
            <a:prstTxWarp prst="textNoShape">
              <a:avLst/>
            </a:prstTxWarp>
          </a:bodyPr>
          <a:lstStyle>
            <a:lvl1pPr algn="r" eaLnBrk="1" hangingPunct="1">
              <a:defRPr sz="1200">
                <a:latin typeface="Arial" panose="020B0604020202020204" pitchFamily="34" charset="0"/>
                <a:cs typeface="Arial" panose="020B0604020202020204" pitchFamily="34" charset="0"/>
              </a:defRPr>
            </a:lvl1pPr>
          </a:lstStyle>
          <a:p>
            <a:pPr>
              <a:defRPr/>
            </a:pPr>
            <a:fld id="{7FE1FD59-0C8F-4A00-9FE9-9FE5BE2EDDD0}" type="datetimeFigureOut">
              <a:rPr lang="en-US" altLang="en-US"/>
              <a:pPr>
                <a:defRPr/>
              </a:pPr>
              <a:t>7/25/2018</a:t>
            </a:fld>
            <a:endParaRPr lang="en-US" altLang="en-US"/>
          </a:p>
        </p:txBody>
      </p:sp>
      <p:sp>
        <p:nvSpPr>
          <p:cNvPr id="4" name="Footer Placeholder 3"/>
          <p:cNvSpPr>
            <a:spLocks noGrp="1"/>
          </p:cNvSpPr>
          <p:nvPr>
            <p:ph type="ftr" sz="quarter" idx="2"/>
          </p:nvPr>
        </p:nvSpPr>
        <p:spPr>
          <a:xfrm>
            <a:off x="0" y="9119475"/>
            <a:ext cx="3169920" cy="481726"/>
          </a:xfrm>
          <a:prstGeom prst="rect">
            <a:avLst/>
          </a:prstGeom>
        </p:spPr>
        <p:txBody>
          <a:bodyPr vert="horz" wrap="square" lIns="96653" tIns="48327" rIns="96653" bIns="48327" numCol="1" anchor="b"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pPr>
              <a:defRPr/>
            </a:pPr>
            <a:endParaRPr lang="en-US" altLang="en-US"/>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wrap="square" lIns="96653" tIns="48327" rIns="96653" bIns="48327" numCol="1" anchor="b" anchorCtr="0" compatLnSpc="1">
            <a:prstTxWarp prst="textNoShape">
              <a:avLst/>
            </a:prstTxWarp>
          </a:bodyPr>
          <a:lstStyle>
            <a:lvl1pPr algn="r" eaLnBrk="1" hangingPunct="1">
              <a:defRPr sz="1200"/>
            </a:lvl1pPr>
          </a:lstStyle>
          <a:p>
            <a:pPr>
              <a:defRPr/>
            </a:pPr>
            <a:fld id="{E2CB13BE-5EC9-409B-980F-A606E95F7A44}" type="slidenum">
              <a:rPr lang="en-US" altLang="en-US"/>
              <a:pPr>
                <a:defRPr/>
              </a:pPr>
              <a:t>‹#›</a:t>
            </a:fld>
            <a:endParaRPr lang="en-US" altLang="en-US"/>
          </a:p>
        </p:txBody>
      </p:sp>
    </p:spTree>
    <p:extLst>
      <p:ext uri="{BB962C8B-B14F-4D97-AF65-F5344CB8AC3E}">
        <p14:creationId xmlns:p14="http://schemas.microsoft.com/office/powerpoint/2010/main" val="3018523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wrap="square" lIns="96653" tIns="48327" rIns="96653" bIns="48327" numCol="1" anchor="t"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pPr>
              <a:defRPr/>
            </a:pPr>
            <a:endParaRPr lang="en-US" altLang="en-US"/>
          </a:p>
        </p:txBody>
      </p:sp>
      <p:sp>
        <p:nvSpPr>
          <p:cNvPr id="3" name="Date Placeholder 2"/>
          <p:cNvSpPr>
            <a:spLocks noGrp="1"/>
          </p:cNvSpPr>
          <p:nvPr>
            <p:ph type="dt" idx="1"/>
          </p:nvPr>
        </p:nvSpPr>
        <p:spPr>
          <a:xfrm>
            <a:off x="4143587" y="0"/>
            <a:ext cx="3169920" cy="481727"/>
          </a:xfrm>
          <a:prstGeom prst="rect">
            <a:avLst/>
          </a:prstGeom>
        </p:spPr>
        <p:txBody>
          <a:bodyPr vert="horz" wrap="square" lIns="96653" tIns="48327" rIns="96653" bIns="48327" numCol="1" anchor="t" anchorCtr="0" compatLnSpc="1">
            <a:prstTxWarp prst="textNoShape">
              <a:avLst/>
            </a:prstTxWarp>
          </a:bodyPr>
          <a:lstStyle>
            <a:lvl1pPr algn="r" eaLnBrk="1" hangingPunct="1">
              <a:defRPr sz="1200">
                <a:latin typeface="Arial" panose="020B0604020202020204" pitchFamily="34" charset="0"/>
                <a:cs typeface="Arial" panose="020B0604020202020204" pitchFamily="34" charset="0"/>
              </a:defRPr>
            </a:lvl1pPr>
          </a:lstStyle>
          <a:p>
            <a:pPr>
              <a:defRPr/>
            </a:pPr>
            <a:fld id="{70B372FC-1FCD-4E24-AFB2-DC6FB6C4FD28}" type="datetimeFigureOut">
              <a:rPr lang="en-US" altLang="en-US"/>
              <a:pPr>
                <a:defRPr/>
              </a:pPr>
              <a:t>7/25/2018</a:t>
            </a:fld>
            <a:endParaRPr lang="en-US" alt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53" tIns="48327" rIns="96653" bIns="48327" rtlCol="0" anchor="ctr"/>
          <a:lstStyle/>
          <a:p>
            <a:pPr lvl="0"/>
            <a:endParaRPr lang="en-US" noProof="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wrap="square" lIns="96653" tIns="48327" rIns="96653" bIns="48327" numCol="1" anchor="b"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wrap="square" lIns="96653" tIns="48327" rIns="96653" bIns="48327" numCol="1" anchor="b" anchorCtr="0" compatLnSpc="1">
            <a:prstTxWarp prst="textNoShape">
              <a:avLst/>
            </a:prstTxWarp>
          </a:bodyPr>
          <a:lstStyle>
            <a:lvl1pPr algn="r" eaLnBrk="1" hangingPunct="1">
              <a:defRPr sz="1200"/>
            </a:lvl1pPr>
          </a:lstStyle>
          <a:p>
            <a:pPr>
              <a:defRPr/>
            </a:pPr>
            <a:fld id="{F9244A18-951D-49B9-940C-D49F3F621271}" type="slidenum">
              <a:rPr lang="en-US" altLang="en-US"/>
              <a:pPr>
                <a:defRPr/>
              </a:pPr>
              <a:t>‹#›</a:t>
            </a:fld>
            <a:endParaRPr lang="en-US" altLang="en-US"/>
          </a:p>
        </p:txBody>
      </p:sp>
    </p:spTree>
    <p:extLst>
      <p:ext uri="{BB962C8B-B14F-4D97-AF65-F5344CB8AC3E}">
        <p14:creationId xmlns:p14="http://schemas.microsoft.com/office/powerpoint/2010/main" val="36518289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1</a:t>
            </a:fld>
            <a:endParaRPr lang="en-US" altLang="en-US"/>
          </a:p>
        </p:txBody>
      </p:sp>
    </p:spTree>
    <p:extLst>
      <p:ext uri="{BB962C8B-B14F-4D97-AF65-F5344CB8AC3E}">
        <p14:creationId xmlns:p14="http://schemas.microsoft.com/office/powerpoint/2010/main" val="3770242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10</a:t>
            </a:fld>
            <a:endParaRPr lang="en-US" altLang="en-US"/>
          </a:p>
        </p:txBody>
      </p:sp>
    </p:spTree>
    <p:extLst>
      <p:ext uri="{BB962C8B-B14F-4D97-AF65-F5344CB8AC3E}">
        <p14:creationId xmlns:p14="http://schemas.microsoft.com/office/powerpoint/2010/main" val="3146262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05" indent="-302040">
              <a:defRPr>
                <a:solidFill>
                  <a:schemeClr val="tx1"/>
                </a:solidFill>
                <a:latin typeface="Arial" panose="020B0604020202020204" pitchFamily="34" charset="0"/>
                <a:cs typeface="Arial" panose="020B0604020202020204" pitchFamily="34" charset="0"/>
              </a:defRPr>
            </a:lvl2pPr>
            <a:lvl3pPr marL="1208161" indent="-241632">
              <a:defRPr>
                <a:solidFill>
                  <a:schemeClr val="tx1"/>
                </a:solidFill>
                <a:latin typeface="Arial" panose="020B0604020202020204" pitchFamily="34" charset="0"/>
                <a:cs typeface="Arial" panose="020B0604020202020204" pitchFamily="34" charset="0"/>
              </a:defRPr>
            </a:lvl3pPr>
            <a:lvl4pPr marL="1691426" indent="-241632">
              <a:defRPr>
                <a:solidFill>
                  <a:schemeClr val="tx1"/>
                </a:solidFill>
                <a:latin typeface="Arial" panose="020B0604020202020204" pitchFamily="34" charset="0"/>
                <a:cs typeface="Arial" panose="020B0604020202020204" pitchFamily="34" charset="0"/>
              </a:defRPr>
            </a:lvl4pPr>
            <a:lvl5pPr marL="2174690" indent="-241632">
              <a:defRPr>
                <a:solidFill>
                  <a:schemeClr val="tx1"/>
                </a:solidFill>
                <a:latin typeface="Arial" panose="020B0604020202020204" pitchFamily="34" charset="0"/>
                <a:cs typeface="Arial" panose="020B0604020202020204" pitchFamily="34" charset="0"/>
              </a:defRPr>
            </a:lvl5pPr>
            <a:lvl6pPr marL="2657954"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218"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483"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7747"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43A16FD-9579-4D26-ACFA-DD2F7577E69D}" type="slidenum">
              <a:rPr lang="en-US" altLang="en-US" smtClean="0">
                <a:solidFill>
                  <a:srgbClr val="000000"/>
                </a:solidFill>
              </a:rPr>
              <a:pPr/>
              <a:t>11</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1212850" y="733425"/>
            <a:ext cx="4891088" cy="366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ZA" altLang="en-US" b="1" dirty="0">
              <a:latin typeface="Arial" panose="020B0604020202020204" pitchFamily="34" charset="0"/>
            </a:endParaRPr>
          </a:p>
        </p:txBody>
      </p:sp>
    </p:spTree>
    <p:extLst>
      <p:ext uri="{BB962C8B-B14F-4D97-AF65-F5344CB8AC3E}">
        <p14:creationId xmlns:p14="http://schemas.microsoft.com/office/powerpoint/2010/main" val="2282615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12</a:t>
            </a:fld>
            <a:endParaRPr lang="en-US" altLang="en-US"/>
          </a:p>
        </p:txBody>
      </p:sp>
    </p:spTree>
    <p:extLst>
      <p:ext uri="{BB962C8B-B14F-4D97-AF65-F5344CB8AC3E}">
        <p14:creationId xmlns:p14="http://schemas.microsoft.com/office/powerpoint/2010/main" val="1268324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13</a:t>
            </a:fld>
            <a:endParaRPr lang="en-US" altLang="en-US"/>
          </a:p>
        </p:txBody>
      </p:sp>
    </p:spTree>
    <p:extLst>
      <p:ext uri="{BB962C8B-B14F-4D97-AF65-F5344CB8AC3E}">
        <p14:creationId xmlns:p14="http://schemas.microsoft.com/office/powerpoint/2010/main" val="4274878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85305" indent="-302040">
              <a:spcBef>
                <a:spcPct val="30000"/>
              </a:spcBef>
              <a:defRPr sz="1200">
                <a:solidFill>
                  <a:schemeClr val="tx1"/>
                </a:solidFill>
                <a:latin typeface="Arial" panose="020B0604020202020204" pitchFamily="34" charset="0"/>
              </a:defRPr>
            </a:lvl2pPr>
            <a:lvl3pPr marL="1208161" indent="-241632">
              <a:spcBef>
                <a:spcPct val="30000"/>
              </a:spcBef>
              <a:defRPr sz="1200">
                <a:solidFill>
                  <a:schemeClr val="tx1"/>
                </a:solidFill>
                <a:latin typeface="Arial" panose="020B0604020202020204" pitchFamily="34" charset="0"/>
              </a:defRPr>
            </a:lvl3pPr>
            <a:lvl4pPr marL="1691426" indent="-241632">
              <a:spcBef>
                <a:spcPct val="30000"/>
              </a:spcBef>
              <a:defRPr sz="1200">
                <a:solidFill>
                  <a:schemeClr val="tx1"/>
                </a:solidFill>
                <a:latin typeface="Arial" panose="020B0604020202020204" pitchFamily="34" charset="0"/>
              </a:defRPr>
            </a:lvl4pPr>
            <a:lvl5pPr marL="2174690" indent="-241632">
              <a:spcBef>
                <a:spcPct val="30000"/>
              </a:spcBef>
              <a:defRPr sz="1200">
                <a:solidFill>
                  <a:schemeClr val="tx1"/>
                </a:solidFill>
                <a:latin typeface="Arial" panose="020B0604020202020204" pitchFamily="34" charset="0"/>
              </a:defRPr>
            </a:lvl5pPr>
            <a:lvl6pPr marL="2657954" indent="-241632" eaLnBrk="0" fontAlgn="base" hangingPunct="0">
              <a:spcBef>
                <a:spcPct val="30000"/>
              </a:spcBef>
              <a:spcAft>
                <a:spcPct val="0"/>
              </a:spcAft>
              <a:defRPr sz="1200">
                <a:solidFill>
                  <a:schemeClr val="tx1"/>
                </a:solidFill>
                <a:latin typeface="Arial" panose="020B0604020202020204" pitchFamily="34" charset="0"/>
              </a:defRPr>
            </a:lvl6pPr>
            <a:lvl7pPr marL="3141218" indent="-241632" eaLnBrk="0" fontAlgn="base" hangingPunct="0">
              <a:spcBef>
                <a:spcPct val="30000"/>
              </a:spcBef>
              <a:spcAft>
                <a:spcPct val="0"/>
              </a:spcAft>
              <a:defRPr sz="1200">
                <a:solidFill>
                  <a:schemeClr val="tx1"/>
                </a:solidFill>
                <a:latin typeface="Arial" panose="020B0604020202020204" pitchFamily="34" charset="0"/>
              </a:defRPr>
            </a:lvl7pPr>
            <a:lvl8pPr marL="3624483" indent="-241632" eaLnBrk="0" fontAlgn="base" hangingPunct="0">
              <a:spcBef>
                <a:spcPct val="30000"/>
              </a:spcBef>
              <a:spcAft>
                <a:spcPct val="0"/>
              </a:spcAft>
              <a:defRPr sz="1200">
                <a:solidFill>
                  <a:schemeClr val="tx1"/>
                </a:solidFill>
                <a:latin typeface="Arial" panose="020B0604020202020204" pitchFamily="34" charset="0"/>
              </a:defRPr>
            </a:lvl8pPr>
            <a:lvl9pPr marL="4107747" indent="-241632" eaLnBrk="0" fontAlgn="base" hangingPunct="0">
              <a:spcBef>
                <a:spcPct val="30000"/>
              </a:spcBef>
              <a:spcAft>
                <a:spcPct val="0"/>
              </a:spcAft>
              <a:defRPr sz="1200">
                <a:solidFill>
                  <a:schemeClr val="tx1"/>
                </a:solidFill>
                <a:latin typeface="Arial" panose="020B0604020202020204" pitchFamily="34" charset="0"/>
              </a:defRPr>
            </a:lvl9pPr>
          </a:lstStyle>
          <a:p>
            <a:pPr defTabSz="966529">
              <a:spcBef>
                <a:spcPct val="0"/>
              </a:spcBef>
              <a:defRPr/>
            </a:pPr>
            <a:fld id="{960B26ED-E880-4644-931C-95725C9E47C6}" type="slidenum">
              <a:rPr lang="en-GB" altLang="en-US">
                <a:solidFill>
                  <a:srgbClr val="000000"/>
                </a:solidFill>
              </a:rPr>
              <a:pPr defTabSz="966529">
                <a:spcBef>
                  <a:spcPct val="0"/>
                </a:spcBef>
                <a:defRPr/>
              </a:pPr>
              <a:t>14</a:t>
            </a:fld>
            <a:endParaRPr lang="en-GB" altLang="en-US">
              <a:solidFill>
                <a:srgbClr val="000000"/>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700" dirty="0">
              <a:latin typeface="Arial" panose="020B0604020202020204" pitchFamily="34" charset="0"/>
            </a:endParaRPr>
          </a:p>
        </p:txBody>
      </p:sp>
    </p:spTree>
    <p:extLst>
      <p:ext uri="{BB962C8B-B14F-4D97-AF65-F5344CB8AC3E}">
        <p14:creationId xmlns:p14="http://schemas.microsoft.com/office/powerpoint/2010/main" val="239426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05" indent="-302040">
              <a:defRPr>
                <a:solidFill>
                  <a:schemeClr val="tx1"/>
                </a:solidFill>
                <a:latin typeface="Arial" panose="020B0604020202020204" pitchFamily="34" charset="0"/>
                <a:cs typeface="Arial" panose="020B0604020202020204" pitchFamily="34" charset="0"/>
              </a:defRPr>
            </a:lvl2pPr>
            <a:lvl3pPr marL="1208161" indent="-241632">
              <a:defRPr>
                <a:solidFill>
                  <a:schemeClr val="tx1"/>
                </a:solidFill>
                <a:latin typeface="Arial" panose="020B0604020202020204" pitchFamily="34" charset="0"/>
                <a:cs typeface="Arial" panose="020B0604020202020204" pitchFamily="34" charset="0"/>
              </a:defRPr>
            </a:lvl3pPr>
            <a:lvl4pPr marL="1691426" indent="-241632">
              <a:defRPr>
                <a:solidFill>
                  <a:schemeClr val="tx1"/>
                </a:solidFill>
                <a:latin typeface="Arial" panose="020B0604020202020204" pitchFamily="34" charset="0"/>
                <a:cs typeface="Arial" panose="020B0604020202020204" pitchFamily="34" charset="0"/>
              </a:defRPr>
            </a:lvl4pPr>
            <a:lvl5pPr marL="2174690" indent="-241632">
              <a:defRPr>
                <a:solidFill>
                  <a:schemeClr val="tx1"/>
                </a:solidFill>
                <a:latin typeface="Arial" panose="020B0604020202020204" pitchFamily="34" charset="0"/>
                <a:cs typeface="Arial" panose="020B0604020202020204" pitchFamily="34" charset="0"/>
              </a:defRPr>
            </a:lvl5pPr>
            <a:lvl6pPr marL="2657954"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218"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483"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7747"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529">
              <a:defRPr/>
            </a:pPr>
            <a:fld id="{167F7D12-F013-4506-BE9B-A4EBE5FE2383}" type="slidenum">
              <a:rPr lang="en-ZA" altLang="en-US">
                <a:solidFill>
                  <a:prstClr val="black"/>
                </a:solidFill>
              </a:rPr>
              <a:pPr defTabSz="966529">
                <a:defRPr/>
              </a:pPr>
              <a:t>15</a:t>
            </a:fld>
            <a:endParaRPr lang="en-ZA" altLang="en-US">
              <a:solidFill>
                <a:prstClr val="black"/>
              </a:solidFill>
            </a:endParaRPr>
          </a:p>
        </p:txBody>
      </p:sp>
    </p:spTree>
    <p:extLst>
      <p:ext uri="{BB962C8B-B14F-4D97-AF65-F5344CB8AC3E}">
        <p14:creationId xmlns:p14="http://schemas.microsoft.com/office/powerpoint/2010/main" val="1311480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16</a:t>
            </a:fld>
            <a:endParaRPr lang="en-US" altLang="en-US"/>
          </a:p>
        </p:txBody>
      </p:sp>
    </p:spTree>
    <p:extLst>
      <p:ext uri="{BB962C8B-B14F-4D97-AF65-F5344CB8AC3E}">
        <p14:creationId xmlns:p14="http://schemas.microsoft.com/office/powerpoint/2010/main" val="2494129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17</a:t>
            </a:fld>
            <a:endParaRPr lang="en-US" altLang="en-US"/>
          </a:p>
        </p:txBody>
      </p:sp>
    </p:spTree>
    <p:extLst>
      <p:ext uri="{BB962C8B-B14F-4D97-AF65-F5344CB8AC3E}">
        <p14:creationId xmlns:p14="http://schemas.microsoft.com/office/powerpoint/2010/main" val="3316337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18</a:t>
            </a:fld>
            <a:endParaRPr lang="en-US" altLang="en-US"/>
          </a:p>
        </p:txBody>
      </p:sp>
    </p:spTree>
    <p:extLst>
      <p:ext uri="{BB962C8B-B14F-4D97-AF65-F5344CB8AC3E}">
        <p14:creationId xmlns:p14="http://schemas.microsoft.com/office/powerpoint/2010/main" val="3940278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20</a:t>
            </a:fld>
            <a:endParaRPr lang="en-US" altLang="en-US"/>
          </a:p>
        </p:txBody>
      </p:sp>
    </p:spTree>
    <p:extLst>
      <p:ext uri="{BB962C8B-B14F-4D97-AF65-F5344CB8AC3E}">
        <p14:creationId xmlns:p14="http://schemas.microsoft.com/office/powerpoint/2010/main" val="1902212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2</a:t>
            </a:fld>
            <a:endParaRPr lang="en-US" altLang="en-US"/>
          </a:p>
        </p:txBody>
      </p:sp>
    </p:spTree>
    <p:extLst>
      <p:ext uri="{BB962C8B-B14F-4D97-AF65-F5344CB8AC3E}">
        <p14:creationId xmlns:p14="http://schemas.microsoft.com/office/powerpoint/2010/main" val="101550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21</a:t>
            </a:fld>
            <a:endParaRPr lang="en-US" altLang="en-US"/>
          </a:p>
        </p:txBody>
      </p:sp>
    </p:spTree>
    <p:extLst>
      <p:ext uri="{BB962C8B-B14F-4D97-AF65-F5344CB8AC3E}">
        <p14:creationId xmlns:p14="http://schemas.microsoft.com/office/powerpoint/2010/main" val="1631248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85305" indent="-302040">
              <a:spcBef>
                <a:spcPct val="30000"/>
              </a:spcBef>
              <a:defRPr sz="1200">
                <a:solidFill>
                  <a:schemeClr val="tx1"/>
                </a:solidFill>
                <a:latin typeface="Arial" panose="020B0604020202020204" pitchFamily="34" charset="0"/>
              </a:defRPr>
            </a:lvl2pPr>
            <a:lvl3pPr marL="1208161" indent="-241632">
              <a:spcBef>
                <a:spcPct val="30000"/>
              </a:spcBef>
              <a:defRPr sz="1200">
                <a:solidFill>
                  <a:schemeClr val="tx1"/>
                </a:solidFill>
                <a:latin typeface="Arial" panose="020B0604020202020204" pitchFamily="34" charset="0"/>
              </a:defRPr>
            </a:lvl3pPr>
            <a:lvl4pPr marL="1691426" indent="-241632">
              <a:spcBef>
                <a:spcPct val="30000"/>
              </a:spcBef>
              <a:defRPr sz="1200">
                <a:solidFill>
                  <a:schemeClr val="tx1"/>
                </a:solidFill>
                <a:latin typeface="Arial" panose="020B0604020202020204" pitchFamily="34" charset="0"/>
              </a:defRPr>
            </a:lvl4pPr>
            <a:lvl5pPr marL="2174690" indent="-241632">
              <a:spcBef>
                <a:spcPct val="30000"/>
              </a:spcBef>
              <a:defRPr sz="1200">
                <a:solidFill>
                  <a:schemeClr val="tx1"/>
                </a:solidFill>
                <a:latin typeface="Arial" panose="020B0604020202020204" pitchFamily="34" charset="0"/>
              </a:defRPr>
            </a:lvl5pPr>
            <a:lvl6pPr marL="2657954" indent="-241632" eaLnBrk="0" fontAlgn="base" hangingPunct="0">
              <a:spcBef>
                <a:spcPct val="30000"/>
              </a:spcBef>
              <a:spcAft>
                <a:spcPct val="0"/>
              </a:spcAft>
              <a:defRPr sz="1200">
                <a:solidFill>
                  <a:schemeClr val="tx1"/>
                </a:solidFill>
                <a:latin typeface="Arial" panose="020B0604020202020204" pitchFamily="34" charset="0"/>
              </a:defRPr>
            </a:lvl6pPr>
            <a:lvl7pPr marL="3141218" indent="-241632" eaLnBrk="0" fontAlgn="base" hangingPunct="0">
              <a:spcBef>
                <a:spcPct val="30000"/>
              </a:spcBef>
              <a:spcAft>
                <a:spcPct val="0"/>
              </a:spcAft>
              <a:defRPr sz="1200">
                <a:solidFill>
                  <a:schemeClr val="tx1"/>
                </a:solidFill>
                <a:latin typeface="Arial" panose="020B0604020202020204" pitchFamily="34" charset="0"/>
              </a:defRPr>
            </a:lvl7pPr>
            <a:lvl8pPr marL="3624483" indent="-241632" eaLnBrk="0" fontAlgn="base" hangingPunct="0">
              <a:spcBef>
                <a:spcPct val="30000"/>
              </a:spcBef>
              <a:spcAft>
                <a:spcPct val="0"/>
              </a:spcAft>
              <a:defRPr sz="1200">
                <a:solidFill>
                  <a:schemeClr val="tx1"/>
                </a:solidFill>
                <a:latin typeface="Arial" panose="020B0604020202020204" pitchFamily="34" charset="0"/>
              </a:defRPr>
            </a:lvl8pPr>
            <a:lvl9pPr marL="4107747" indent="-241632" eaLnBrk="0" fontAlgn="base" hangingPunct="0">
              <a:spcBef>
                <a:spcPct val="30000"/>
              </a:spcBef>
              <a:spcAft>
                <a:spcPct val="0"/>
              </a:spcAft>
              <a:defRPr sz="1200">
                <a:solidFill>
                  <a:schemeClr val="tx1"/>
                </a:solidFill>
                <a:latin typeface="Arial" panose="020B0604020202020204" pitchFamily="34" charset="0"/>
              </a:defRPr>
            </a:lvl9pPr>
          </a:lstStyle>
          <a:p>
            <a:pPr defTabSz="966529">
              <a:spcBef>
                <a:spcPct val="0"/>
              </a:spcBef>
              <a:defRPr/>
            </a:pPr>
            <a:fld id="{960B26ED-E880-4644-931C-95725C9E47C6}" type="slidenum">
              <a:rPr lang="en-GB" altLang="en-US">
                <a:solidFill>
                  <a:srgbClr val="000000"/>
                </a:solidFill>
              </a:rPr>
              <a:pPr defTabSz="966529">
                <a:spcBef>
                  <a:spcPct val="0"/>
                </a:spcBef>
                <a:defRPr/>
              </a:pPr>
              <a:t>22</a:t>
            </a:fld>
            <a:endParaRPr lang="en-GB" altLang="en-US">
              <a:solidFill>
                <a:srgbClr val="000000"/>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700" dirty="0">
              <a:latin typeface="Arial" panose="020B0604020202020204" pitchFamily="34" charset="0"/>
            </a:endParaRPr>
          </a:p>
        </p:txBody>
      </p:sp>
    </p:spTree>
    <p:extLst>
      <p:ext uri="{BB962C8B-B14F-4D97-AF65-F5344CB8AC3E}">
        <p14:creationId xmlns:p14="http://schemas.microsoft.com/office/powerpoint/2010/main" val="2685759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23</a:t>
            </a:fld>
            <a:endParaRPr lang="en-US" altLang="en-US"/>
          </a:p>
        </p:txBody>
      </p:sp>
    </p:spTree>
    <p:extLst>
      <p:ext uri="{BB962C8B-B14F-4D97-AF65-F5344CB8AC3E}">
        <p14:creationId xmlns:p14="http://schemas.microsoft.com/office/powerpoint/2010/main" val="3337111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24</a:t>
            </a:fld>
            <a:endParaRPr lang="en-US" altLang="en-US"/>
          </a:p>
        </p:txBody>
      </p:sp>
    </p:spTree>
    <p:extLst>
      <p:ext uri="{BB962C8B-B14F-4D97-AF65-F5344CB8AC3E}">
        <p14:creationId xmlns:p14="http://schemas.microsoft.com/office/powerpoint/2010/main" val="2704697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85305" indent="-302040">
              <a:spcBef>
                <a:spcPct val="30000"/>
              </a:spcBef>
              <a:defRPr sz="1200">
                <a:solidFill>
                  <a:schemeClr val="tx1"/>
                </a:solidFill>
                <a:latin typeface="Arial" panose="020B0604020202020204" pitchFamily="34" charset="0"/>
              </a:defRPr>
            </a:lvl2pPr>
            <a:lvl3pPr marL="1208161" indent="-241632">
              <a:spcBef>
                <a:spcPct val="30000"/>
              </a:spcBef>
              <a:defRPr sz="1200">
                <a:solidFill>
                  <a:schemeClr val="tx1"/>
                </a:solidFill>
                <a:latin typeface="Arial" panose="020B0604020202020204" pitchFamily="34" charset="0"/>
              </a:defRPr>
            </a:lvl3pPr>
            <a:lvl4pPr marL="1691426" indent="-241632">
              <a:spcBef>
                <a:spcPct val="30000"/>
              </a:spcBef>
              <a:defRPr sz="1200">
                <a:solidFill>
                  <a:schemeClr val="tx1"/>
                </a:solidFill>
                <a:latin typeface="Arial" panose="020B0604020202020204" pitchFamily="34" charset="0"/>
              </a:defRPr>
            </a:lvl4pPr>
            <a:lvl5pPr marL="2174690" indent="-241632">
              <a:spcBef>
                <a:spcPct val="30000"/>
              </a:spcBef>
              <a:defRPr sz="1200">
                <a:solidFill>
                  <a:schemeClr val="tx1"/>
                </a:solidFill>
                <a:latin typeface="Arial" panose="020B0604020202020204" pitchFamily="34" charset="0"/>
              </a:defRPr>
            </a:lvl5pPr>
            <a:lvl6pPr marL="2657954" indent="-241632" eaLnBrk="0" fontAlgn="base" hangingPunct="0">
              <a:spcBef>
                <a:spcPct val="30000"/>
              </a:spcBef>
              <a:spcAft>
                <a:spcPct val="0"/>
              </a:spcAft>
              <a:defRPr sz="1200">
                <a:solidFill>
                  <a:schemeClr val="tx1"/>
                </a:solidFill>
                <a:latin typeface="Arial" panose="020B0604020202020204" pitchFamily="34" charset="0"/>
              </a:defRPr>
            </a:lvl6pPr>
            <a:lvl7pPr marL="3141218" indent="-241632" eaLnBrk="0" fontAlgn="base" hangingPunct="0">
              <a:spcBef>
                <a:spcPct val="30000"/>
              </a:spcBef>
              <a:spcAft>
                <a:spcPct val="0"/>
              </a:spcAft>
              <a:defRPr sz="1200">
                <a:solidFill>
                  <a:schemeClr val="tx1"/>
                </a:solidFill>
                <a:latin typeface="Arial" panose="020B0604020202020204" pitchFamily="34" charset="0"/>
              </a:defRPr>
            </a:lvl7pPr>
            <a:lvl8pPr marL="3624483" indent="-241632" eaLnBrk="0" fontAlgn="base" hangingPunct="0">
              <a:spcBef>
                <a:spcPct val="30000"/>
              </a:spcBef>
              <a:spcAft>
                <a:spcPct val="0"/>
              </a:spcAft>
              <a:defRPr sz="1200">
                <a:solidFill>
                  <a:schemeClr val="tx1"/>
                </a:solidFill>
                <a:latin typeface="Arial" panose="020B0604020202020204" pitchFamily="34" charset="0"/>
              </a:defRPr>
            </a:lvl8pPr>
            <a:lvl9pPr marL="4107747" indent="-241632" eaLnBrk="0" fontAlgn="base" hangingPunct="0">
              <a:spcBef>
                <a:spcPct val="30000"/>
              </a:spcBef>
              <a:spcAft>
                <a:spcPct val="0"/>
              </a:spcAft>
              <a:defRPr sz="1200">
                <a:solidFill>
                  <a:schemeClr val="tx1"/>
                </a:solidFill>
                <a:latin typeface="Arial" panose="020B0604020202020204" pitchFamily="34" charset="0"/>
              </a:defRPr>
            </a:lvl9pPr>
          </a:lstStyle>
          <a:p>
            <a:pPr defTabSz="966529">
              <a:spcBef>
                <a:spcPct val="0"/>
              </a:spcBef>
              <a:defRPr/>
            </a:pPr>
            <a:fld id="{960B26ED-E880-4644-931C-95725C9E47C6}" type="slidenum">
              <a:rPr lang="en-GB" altLang="en-US">
                <a:solidFill>
                  <a:srgbClr val="000000"/>
                </a:solidFill>
              </a:rPr>
              <a:pPr defTabSz="966529">
                <a:spcBef>
                  <a:spcPct val="0"/>
                </a:spcBef>
                <a:defRPr/>
              </a:pPr>
              <a:t>25</a:t>
            </a:fld>
            <a:endParaRPr lang="en-GB" altLang="en-US">
              <a:solidFill>
                <a:srgbClr val="000000"/>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700" dirty="0">
              <a:latin typeface="Arial" panose="020B0604020202020204" pitchFamily="34" charset="0"/>
            </a:endParaRPr>
          </a:p>
        </p:txBody>
      </p:sp>
    </p:spTree>
    <p:extLst>
      <p:ext uri="{BB962C8B-B14F-4D97-AF65-F5344CB8AC3E}">
        <p14:creationId xmlns:p14="http://schemas.microsoft.com/office/powerpoint/2010/main" val="1432706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26</a:t>
            </a:fld>
            <a:endParaRPr lang="en-US" altLang="en-US"/>
          </a:p>
        </p:txBody>
      </p:sp>
    </p:spTree>
    <p:extLst>
      <p:ext uri="{BB962C8B-B14F-4D97-AF65-F5344CB8AC3E}">
        <p14:creationId xmlns:p14="http://schemas.microsoft.com/office/powerpoint/2010/main" val="1863430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27</a:t>
            </a:fld>
            <a:endParaRPr lang="en-US" altLang="en-US"/>
          </a:p>
        </p:txBody>
      </p:sp>
    </p:spTree>
    <p:extLst>
      <p:ext uri="{BB962C8B-B14F-4D97-AF65-F5344CB8AC3E}">
        <p14:creationId xmlns:p14="http://schemas.microsoft.com/office/powerpoint/2010/main" val="32623638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28</a:t>
            </a:fld>
            <a:endParaRPr lang="en-US" altLang="en-US"/>
          </a:p>
        </p:txBody>
      </p:sp>
    </p:spTree>
    <p:extLst>
      <p:ext uri="{BB962C8B-B14F-4D97-AF65-F5344CB8AC3E}">
        <p14:creationId xmlns:p14="http://schemas.microsoft.com/office/powerpoint/2010/main" val="19082108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85305" indent="-302040">
              <a:spcBef>
                <a:spcPct val="30000"/>
              </a:spcBef>
              <a:defRPr sz="1200">
                <a:solidFill>
                  <a:schemeClr val="tx1"/>
                </a:solidFill>
                <a:latin typeface="Arial" panose="020B0604020202020204" pitchFamily="34" charset="0"/>
              </a:defRPr>
            </a:lvl2pPr>
            <a:lvl3pPr marL="1208161" indent="-241632">
              <a:spcBef>
                <a:spcPct val="30000"/>
              </a:spcBef>
              <a:defRPr sz="1200">
                <a:solidFill>
                  <a:schemeClr val="tx1"/>
                </a:solidFill>
                <a:latin typeface="Arial" panose="020B0604020202020204" pitchFamily="34" charset="0"/>
              </a:defRPr>
            </a:lvl3pPr>
            <a:lvl4pPr marL="1691426" indent="-241632">
              <a:spcBef>
                <a:spcPct val="30000"/>
              </a:spcBef>
              <a:defRPr sz="1200">
                <a:solidFill>
                  <a:schemeClr val="tx1"/>
                </a:solidFill>
                <a:latin typeface="Arial" panose="020B0604020202020204" pitchFamily="34" charset="0"/>
              </a:defRPr>
            </a:lvl4pPr>
            <a:lvl5pPr marL="2174690" indent="-241632">
              <a:spcBef>
                <a:spcPct val="30000"/>
              </a:spcBef>
              <a:defRPr sz="1200">
                <a:solidFill>
                  <a:schemeClr val="tx1"/>
                </a:solidFill>
                <a:latin typeface="Arial" panose="020B0604020202020204" pitchFamily="34" charset="0"/>
              </a:defRPr>
            </a:lvl5pPr>
            <a:lvl6pPr marL="2657954" indent="-241632" eaLnBrk="0" fontAlgn="base" hangingPunct="0">
              <a:spcBef>
                <a:spcPct val="30000"/>
              </a:spcBef>
              <a:spcAft>
                <a:spcPct val="0"/>
              </a:spcAft>
              <a:defRPr sz="1200">
                <a:solidFill>
                  <a:schemeClr val="tx1"/>
                </a:solidFill>
                <a:latin typeface="Arial" panose="020B0604020202020204" pitchFamily="34" charset="0"/>
              </a:defRPr>
            </a:lvl6pPr>
            <a:lvl7pPr marL="3141218" indent="-241632" eaLnBrk="0" fontAlgn="base" hangingPunct="0">
              <a:spcBef>
                <a:spcPct val="30000"/>
              </a:spcBef>
              <a:spcAft>
                <a:spcPct val="0"/>
              </a:spcAft>
              <a:defRPr sz="1200">
                <a:solidFill>
                  <a:schemeClr val="tx1"/>
                </a:solidFill>
                <a:latin typeface="Arial" panose="020B0604020202020204" pitchFamily="34" charset="0"/>
              </a:defRPr>
            </a:lvl7pPr>
            <a:lvl8pPr marL="3624483" indent="-241632" eaLnBrk="0" fontAlgn="base" hangingPunct="0">
              <a:spcBef>
                <a:spcPct val="30000"/>
              </a:spcBef>
              <a:spcAft>
                <a:spcPct val="0"/>
              </a:spcAft>
              <a:defRPr sz="1200">
                <a:solidFill>
                  <a:schemeClr val="tx1"/>
                </a:solidFill>
                <a:latin typeface="Arial" panose="020B0604020202020204" pitchFamily="34" charset="0"/>
              </a:defRPr>
            </a:lvl8pPr>
            <a:lvl9pPr marL="4107747" indent="-241632" eaLnBrk="0" fontAlgn="base" hangingPunct="0">
              <a:spcBef>
                <a:spcPct val="30000"/>
              </a:spcBef>
              <a:spcAft>
                <a:spcPct val="0"/>
              </a:spcAft>
              <a:defRPr sz="1200">
                <a:solidFill>
                  <a:schemeClr val="tx1"/>
                </a:solidFill>
                <a:latin typeface="Arial" panose="020B0604020202020204" pitchFamily="34" charset="0"/>
              </a:defRPr>
            </a:lvl9pPr>
          </a:lstStyle>
          <a:p>
            <a:pPr defTabSz="966529">
              <a:spcBef>
                <a:spcPct val="0"/>
              </a:spcBef>
              <a:defRPr/>
            </a:pPr>
            <a:fld id="{960B26ED-E880-4644-931C-95725C9E47C6}" type="slidenum">
              <a:rPr lang="en-GB" altLang="en-US">
                <a:solidFill>
                  <a:srgbClr val="000000"/>
                </a:solidFill>
              </a:rPr>
              <a:pPr defTabSz="966529">
                <a:spcBef>
                  <a:spcPct val="0"/>
                </a:spcBef>
                <a:defRPr/>
              </a:pPr>
              <a:t>29</a:t>
            </a:fld>
            <a:endParaRPr lang="en-GB" altLang="en-US">
              <a:solidFill>
                <a:srgbClr val="000000"/>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700" dirty="0">
              <a:latin typeface="Arial" panose="020B0604020202020204" pitchFamily="34" charset="0"/>
            </a:endParaRPr>
          </a:p>
        </p:txBody>
      </p:sp>
    </p:spTree>
    <p:extLst>
      <p:ext uri="{BB962C8B-B14F-4D97-AF65-F5344CB8AC3E}">
        <p14:creationId xmlns:p14="http://schemas.microsoft.com/office/powerpoint/2010/main" val="2584264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30</a:t>
            </a:fld>
            <a:endParaRPr lang="en-US" altLang="en-US"/>
          </a:p>
        </p:txBody>
      </p:sp>
    </p:spTree>
    <p:extLst>
      <p:ext uri="{BB962C8B-B14F-4D97-AF65-F5344CB8AC3E}">
        <p14:creationId xmlns:p14="http://schemas.microsoft.com/office/powerpoint/2010/main" val="4248769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05" indent="-302040">
              <a:defRPr>
                <a:solidFill>
                  <a:schemeClr val="tx1"/>
                </a:solidFill>
                <a:latin typeface="Arial" panose="020B0604020202020204" pitchFamily="34" charset="0"/>
                <a:cs typeface="Arial" panose="020B0604020202020204" pitchFamily="34" charset="0"/>
              </a:defRPr>
            </a:lvl2pPr>
            <a:lvl3pPr marL="1208161" indent="-241632">
              <a:defRPr>
                <a:solidFill>
                  <a:schemeClr val="tx1"/>
                </a:solidFill>
                <a:latin typeface="Arial" panose="020B0604020202020204" pitchFamily="34" charset="0"/>
                <a:cs typeface="Arial" panose="020B0604020202020204" pitchFamily="34" charset="0"/>
              </a:defRPr>
            </a:lvl3pPr>
            <a:lvl4pPr marL="1691426" indent="-241632">
              <a:defRPr>
                <a:solidFill>
                  <a:schemeClr val="tx1"/>
                </a:solidFill>
                <a:latin typeface="Arial" panose="020B0604020202020204" pitchFamily="34" charset="0"/>
                <a:cs typeface="Arial" panose="020B0604020202020204" pitchFamily="34" charset="0"/>
              </a:defRPr>
            </a:lvl4pPr>
            <a:lvl5pPr marL="2174690" indent="-241632">
              <a:defRPr>
                <a:solidFill>
                  <a:schemeClr val="tx1"/>
                </a:solidFill>
                <a:latin typeface="Arial" panose="020B0604020202020204" pitchFamily="34" charset="0"/>
                <a:cs typeface="Arial" panose="020B0604020202020204" pitchFamily="34" charset="0"/>
              </a:defRPr>
            </a:lvl5pPr>
            <a:lvl6pPr marL="2657954"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218"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483"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7747"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8E5142A-5A1F-4322-BA5A-6EF248F343A7}" type="slidenum">
              <a:rPr lang="en-GB" altLang="en-US" smtClean="0"/>
              <a:pPr/>
              <a:t>3</a:t>
            </a:fld>
            <a:endParaRPr lang="en-GB" altLang="en-US"/>
          </a:p>
        </p:txBody>
      </p:sp>
      <p:sp>
        <p:nvSpPr>
          <p:cNvPr id="18435" name="Rectangle 2"/>
          <p:cNvSpPr>
            <a:spLocks noGrp="1" noRot="1" noChangeAspect="1" noChangeArrowheads="1" noTextEdit="1"/>
          </p:cNvSpPr>
          <p:nvPr>
            <p:ph type="sldImg"/>
          </p:nvPr>
        </p:nvSpPr>
        <p:spPr bwMode="auto">
          <a:xfrm>
            <a:off x="1019175" y="782638"/>
            <a:ext cx="5211763" cy="3908425"/>
          </a:xfrm>
          <a:solidFill>
            <a:srgbClr val="FFFFFF"/>
          </a:solidFill>
          <a:ln>
            <a:solidFill>
              <a:srgbClr val="000000"/>
            </a:solidFill>
            <a:miter lim="800000"/>
            <a:headEnd/>
            <a:tailEnd/>
          </a:ln>
        </p:spPr>
      </p:sp>
      <p:sp>
        <p:nvSpPr>
          <p:cNvPr id="18436" name="Rectangle 3"/>
          <p:cNvSpPr>
            <a:spLocks noGrp="1" noChangeArrowheads="1"/>
          </p:cNvSpPr>
          <p:nvPr>
            <p:ph type="body" idx="1"/>
          </p:nvPr>
        </p:nvSpPr>
        <p:spPr bwMode="auto">
          <a:xfrm>
            <a:off x="724747" y="4952286"/>
            <a:ext cx="5801360" cy="4688919"/>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3710642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85305" indent="-302040">
              <a:spcBef>
                <a:spcPct val="30000"/>
              </a:spcBef>
              <a:defRPr sz="1200">
                <a:solidFill>
                  <a:schemeClr val="tx1"/>
                </a:solidFill>
                <a:latin typeface="Arial" panose="020B0604020202020204" pitchFamily="34" charset="0"/>
              </a:defRPr>
            </a:lvl2pPr>
            <a:lvl3pPr marL="1208161" indent="-241632">
              <a:spcBef>
                <a:spcPct val="30000"/>
              </a:spcBef>
              <a:defRPr sz="1200">
                <a:solidFill>
                  <a:schemeClr val="tx1"/>
                </a:solidFill>
                <a:latin typeface="Arial" panose="020B0604020202020204" pitchFamily="34" charset="0"/>
              </a:defRPr>
            </a:lvl3pPr>
            <a:lvl4pPr marL="1691426" indent="-241632">
              <a:spcBef>
                <a:spcPct val="30000"/>
              </a:spcBef>
              <a:defRPr sz="1200">
                <a:solidFill>
                  <a:schemeClr val="tx1"/>
                </a:solidFill>
                <a:latin typeface="Arial" panose="020B0604020202020204" pitchFamily="34" charset="0"/>
              </a:defRPr>
            </a:lvl4pPr>
            <a:lvl5pPr marL="2174690" indent="-241632">
              <a:spcBef>
                <a:spcPct val="30000"/>
              </a:spcBef>
              <a:defRPr sz="1200">
                <a:solidFill>
                  <a:schemeClr val="tx1"/>
                </a:solidFill>
                <a:latin typeface="Arial" panose="020B0604020202020204" pitchFamily="34" charset="0"/>
              </a:defRPr>
            </a:lvl5pPr>
            <a:lvl6pPr marL="2657954" indent="-241632" eaLnBrk="0" fontAlgn="base" hangingPunct="0">
              <a:spcBef>
                <a:spcPct val="30000"/>
              </a:spcBef>
              <a:spcAft>
                <a:spcPct val="0"/>
              </a:spcAft>
              <a:defRPr sz="1200">
                <a:solidFill>
                  <a:schemeClr val="tx1"/>
                </a:solidFill>
                <a:latin typeface="Arial" panose="020B0604020202020204" pitchFamily="34" charset="0"/>
              </a:defRPr>
            </a:lvl6pPr>
            <a:lvl7pPr marL="3141218" indent="-241632" eaLnBrk="0" fontAlgn="base" hangingPunct="0">
              <a:spcBef>
                <a:spcPct val="30000"/>
              </a:spcBef>
              <a:spcAft>
                <a:spcPct val="0"/>
              </a:spcAft>
              <a:defRPr sz="1200">
                <a:solidFill>
                  <a:schemeClr val="tx1"/>
                </a:solidFill>
                <a:latin typeface="Arial" panose="020B0604020202020204" pitchFamily="34" charset="0"/>
              </a:defRPr>
            </a:lvl7pPr>
            <a:lvl8pPr marL="3624483" indent="-241632" eaLnBrk="0" fontAlgn="base" hangingPunct="0">
              <a:spcBef>
                <a:spcPct val="30000"/>
              </a:spcBef>
              <a:spcAft>
                <a:spcPct val="0"/>
              </a:spcAft>
              <a:defRPr sz="1200">
                <a:solidFill>
                  <a:schemeClr val="tx1"/>
                </a:solidFill>
                <a:latin typeface="Arial" panose="020B0604020202020204" pitchFamily="34" charset="0"/>
              </a:defRPr>
            </a:lvl8pPr>
            <a:lvl9pPr marL="4107747" indent="-241632" eaLnBrk="0" fontAlgn="base" hangingPunct="0">
              <a:spcBef>
                <a:spcPct val="30000"/>
              </a:spcBef>
              <a:spcAft>
                <a:spcPct val="0"/>
              </a:spcAft>
              <a:defRPr sz="1200">
                <a:solidFill>
                  <a:schemeClr val="tx1"/>
                </a:solidFill>
                <a:latin typeface="Arial" panose="020B0604020202020204" pitchFamily="34" charset="0"/>
              </a:defRPr>
            </a:lvl9pPr>
          </a:lstStyle>
          <a:p>
            <a:pPr defTabSz="966529">
              <a:spcBef>
                <a:spcPct val="0"/>
              </a:spcBef>
              <a:defRPr/>
            </a:pPr>
            <a:fld id="{960B26ED-E880-4644-931C-95725C9E47C6}" type="slidenum">
              <a:rPr lang="en-GB" altLang="en-US">
                <a:solidFill>
                  <a:srgbClr val="000000"/>
                </a:solidFill>
              </a:rPr>
              <a:pPr defTabSz="966529">
                <a:spcBef>
                  <a:spcPct val="0"/>
                </a:spcBef>
                <a:defRPr/>
              </a:pPr>
              <a:t>31</a:t>
            </a:fld>
            <a:endParaRPr lang="en-GB" altLang="en-US">
              <a:solidFill>
                <a:srgbClr val="000000"/>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700" dirty="0">
              <a:latin typeface="Arial" panose="020B0604020202020204" pitchFamily="34" charset="0"/>
            </a:endParaRPr>
          </a:p>
        </p:txBody>
      </p:sp>
    </p:spTree>
    <p:extLst>
      <p:ext uri="{BB962C8B-B14F-4D97-AF65-F5344CB8AC3E}">
        <p14:creationId xmlns:p14="http://schemas.microsoft.com/office/powerpoint/2010/main" val="27211427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32</a:t>
            </a:fld>
            <a:endParaRPr lang="en-US" altLang="en-US"/>
          </a:p>
        </p:txBody>
      </p:sp>
    </p:spTree>
    <p:extLst>
      <p:ext uri="{BB962C8B-B14F-4D97-AF65-F5344CB8AC3E}">
        <p14:creationId xmlns:p14="http://schemas.microsoft.com/office/powerpoint/2010/main" val="18745852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33</a:t>
            </a:fld>
            <a:endParaRPr lang="en-US" altLang="en-US"/>
          </a:p>
        </p:txBody>
      </p:sp>
    </p:spTree>
    <p:extLst>
      <p:ext uri="{BB962C8B-B14F-4D97-AF65-F5344CB8AC3E}">
        <p14:creationId xmlns:p14="http://schemas.microsoft.com/office/powerpoint/2010/main" val="2687706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34</a:t>
            </a:fld>
            <a:endParaRPr lang="en-US" altLang="en-US"/>
          </a:p>
        </p:txBody>
      </p:sp>
    </p:spTree>
    <p:extLst>
      <p:ext uri="{BB962C8B-B14F-4D97-AF65-F5344CB8AC3E}">
        <p14:creationId xmlns:p14="http://schemas.microsoft.com/office/powerpoint/2010/main" val="6540730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35</a:t>
            </a:fld>
            <a:endParaRPr lang="en-US" altLang="en-US"/>
          </a:p>
        </p:txBody>
      </p:sp>
    </p:spTree>
    <p:extLst>
      <p:ext uri="{BB962C8B-B14F-4D97-AF65-F5344CB8AC3E}">
        <p14:creationId xmlns:p14="http://schemas.microsoft.com/office/powerpoint/2010/main" val="33662471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85305" indent="-302040">
              <a:spcBef>
                <a:spcPct val="30000"/>
              </a:spcBef>
              <a:defRPr sz="1200">
                <a:solidFill>
                  <a:schemeClr val="tx1"/>
                </a:solidFill>
                <a:latin typeface="Arial" panose="020B0604020202020204" pitchFamily="34" charset="0"/>
              </a:defRPr>
            </a:lvl2pPr>
            <a:lvl3pPr marL="1208161" indent="-241632">
              <a:spcBef>
                <a:spcPct val="30000"/>
              </a:spcBef>
              <a:defRPr sz="1200">
                <a:solidFill>
                  <a:schemeClr val="tx1"/>
                </a:solidFill>
                <a:latin typeface="Arial" panose="020B0604020202020204" pitchFamily="34" charset="0"/>
              </a:defRPr>
            </a:lvl3pPr>
            <a:lvl4pPr marL="1691426" indent="-241632">
              <a:spcBef>
                <a:spcPct val="30000"/>
              </a:spcBef>
              <a:defRPr sz="1200">
                <a:solidFill>
                  <a:schemeClr val="tx1"/>
                </a:solidFill>
                <a:latin typeface="Arial" panose="020B0604020202020204" pitchFamily="34" charset="0"/>
              </a:defRPr>
            </a:lvl4pPr>
            <a:lvl5pPr marL="2174690" indent="-241632">
              <a:spcBef>
                <a:spcPct val="30000"/>
              </a:spcBef>
              <a:defRPr sz="1200">
                <a:solidFill>
                  <a:schemeClr val="tx1"/>
                </a:solidFill>
                <a:latin typeface="Arial" panose="020B0604020202020204" pitchFamily="34" charset="0"/>
              </a:defRPr>
            </a:lvl5pPr>
            <a:lvl6pPr marL="2657954" indent="-241632" eaLnBrk="0" fontAlgn="base" hangingPunct="0">
              <a:spcBef>
                <a:spcPct val="30000"/>
              </a:spcBef>
              <a:spcAft>
                <a:spcPct val="0"/>
              </a:spcAft>
              <a:defRPr sz="1200">
                <a:solidFill>
                  <a:schemeClr val="tx1"/>
                </a:solidFill>
                <a:latin typeface="Arial" panose="020B0604020202020204" pitchFamily="34" charset="0"/>
              </a:defRPr>
            </a:lvl6pPr>
            <a:lvl7pPr marL="3141218" indent="-241632" eaLnBrk="0" fontAlgn="base" hangingPunct="0">
              <a:spcBef>
                <a:spcPct val="30000"/>
              </a:spcBef>
              <a:spcAft>
                <a:spcPct val="0"/>
              </a:spcAft>
              <a:defRPr sz="1200">
                <a:solidFill>
                  <a:schemeClr val="tx1"/>
                </a:solidFill>
                <a:latin typeface="Arial" panose="020B0604020202020204" pitchFamily="34" charset="0"/>
              </a:defRPr>
            </a:lvl7pPr>
            <a:lvl8pPr marL="3624483" indent="-241632" eaLnBrk="0" fontAlgn="base" hangingPunct="0">
              <a:spcBef>
                <a:spcPct val="30000"/>
              </a:spcBef>
              <a:spcAft>
                <a:spcPct val="0"/>
              </a:spcAft>
              <a:defRPr sz="1200">
                <a:solidFill>
                  <a:schemeClr val="tx1"/>
                </a:solidFill>
                <a:latin typeface="Arial" panose="020B0604020202020204" pitchFamily="34" charset="0"/>
              </a:defRPr>
            </a:lvl8pPr>
            <a:lvl9pPr marL="4107747" indent="-241632" eaLnBrk="0" fontAlgn="base" hangingPunct="0">
              <a:spcBef>
                <a:spcPct val="30000"/>
              </a:spcBef>
              <a:spcAft>
                <a:spcPct val="0"/>
              </a:spcAft>
              <a:defRPr sz="1200">
                <a:solidFill>
                  <a:schemeClr val="tx1"/>
                </a:solidFill>
                <a:latin typeface="Arial" panose="020B0604020202020204" pitchFamily="34" charset="0"/>
              </a:defRPr>
            </a:lvl9pPr>
          </a:lstStyle>
          <a:p>
            <a:pPr defTabSz="966529">
              <a:spcBef>
                <a:spcPct val="0"/>
              </a:spcBef>
              <a:defRPr/>
            </a:pPr>
            <a:fld id="{960B26ED-E880-4644-931C-95725C9E47C6}" type="slidenum">
              <a:rPr lang="en-GB" altLang="en-US">
                <a:solidFill>
                  <a:srgbClr val="000000"/>
                </a:solidFill>
              </a:rPr>
              <a:pPr defTabSz="966529">
                <a:spcBef>
                  <a:spcPct val="0"/>
                </a:spcBef>
                <a:defRPr/>
              </a:pPr>
              <a:t>36</a:t>
            </a:fld>
            <a:endParaRPr lang="en-GB" altLang="en-US">
              <a:solidFill>
                <a:srgbClr val="000000"/>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700" dirty="0">
              <a:latin typeface="Arial" panose="020B0604020202020204" pitchFamily="34" charset="0"/>
            </a:endParaRPr>
          </a:p>
        </p:txBody>
      </p:sp>
    </p:spTree>
    <p:extLst>
      <p:ext uri="{BB962C8B-B14F-4D97-AF65-F5344CB8AC3E}">
        <p14:creationId xmlns:p14="http://schemas.microsoft.com/office/powerpoint/2010/main" val="4116306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37</a:t>
            </a:fld>
            <a:endParaRPr lang="en-US" altLang="en-US"/>
          </a:p>
        </p:txBody>
      </p:sp>
    </p:spTree>
    <p:extLst>
      <p:ext uri="{BB962C8B-B14F-4D97-AF65-F5344CB8AC3E}">
        <p14:creationId xmlns:p14="http://schemas.microsoft.com/office/powerpoint/2010/main" val="28389714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85305" indent="-302040">
              <a:spcBef>
                <a:spcPct val="30000"/>
              </a:spcBef>
              <a:defRPr sz="1200">
                <a:solidFill>
                  <a:schemeClr val="tx1"/>
                </a:solidFill>
                <a:latin typeface="Arial" panose="020B0604020202020204" pitchFamily="34" charset="0"/>
              </a:defRPr>
            </a:lvl2pPr>
            <a:lvl3pPr marL="1208161" indent="-241632">
              <a:spcBef>
                <a:spcPct val="30000"/>
              </a:spcBef>
              <a:defRPr sz="1200">
                <a:solidFill>
                  <a:schemeClr val="tx1"/>
                </a:solidFill>
                <a:latin typeface="Arial" panose="020B0604020202020204" pitchFamily="34" charset="0"/>
              </a:defRPr>
            </a:lvl3pPr>
            <a:lvl4pPr marL="1691426" indent="-241632">
              <a:spcBef>
                <a:spcPct val="30000"/>
              </a:spcBef>
              <a:defRPr sz="1200">
                <a:solidFill>
                  <a:schemeClr val="tx1"/>
                </a:solidFill>
                <a:latin typeface="Arial" panose="020B0604020202020204" pitchFamily="34" charset="0"/>
              </a:defRPr>
            </a:lvl4pPr>
            <a:lvl5pPr marL="2174690" indent="-241632">
              <a:spcBef>
                <a:spcPct val="30000"/>
              </a:spcBef>
              <a:defRPr sz="1200">
                <a:solidFill>
                  <a:schemeClr val="tx1"/>
                </a:solidFill>
                <a:latin typeface="Arial" panose="020B0604020202020204" pitchFamily="34" charset="0"/>
              </a:defRPr>
            </a:lvl5pPr>
            <a:lvl6pPr marL="2657954" indent="-241632" eaLnBrk="0" fontAlgn="base" hangingPunct="0">
              <a:spcBef>
                <a:spcPct val="30000"/>
              </a:spcBef>
              <a:spcAft>
                <a:spcPct val="0"/>
              </a:spcAft>
              <a:defRPr sz="1200">
                <a:solidFill>
                  <a:schemeClr val="tx1"/>
                </a:solidFill>
                <a:latin typeface="Arial" panose="020B0604020202020204" pitchFamily="34" charset="0"/>
              </a:defRPr>
            </a:lvl6pPr>
            <a:lvl7pPr marL="3141218" indent="-241632" eaLnBrk="0" fontAlgn="base" hangingPunct="0">
              <a:spcBef>
                <a:spcPct val="30000"/>
              </a:spcBef>
              <a:spcAft>
                <a:spcPct val="0"/>
              </a:spcAft>
              <a:defRPr sz="1200">
                <a:solidFill>
                  <a:schemeClr val="tx1"/>
                </a:solidFill>
                <a:latin typeface="Arial" panose="020B0604020202020204" pitchFamily="34" charset="0"/>
              </a:defRPr>
            </a:lvl7pPr>
            <a:lvl8pPr marL="3624483" indent="-241632" eaLnBrk="0" fontAlgn="base" hangingPunct="0">
              <a:spcBef>
                <a:spcPct val="30000"/>
              </a:spcBef>
              <a:spcAft>
                <a:spcPct val="0"/>
              </a:spcAft>
              <a:defRPr sz="1200">
                <a:solidFill>
                  <a:schemeClr val="tx1"/>
                </a:solidFill>
                <a:latin typeface="Arial" panose="020B0604020202020204" pitchFamily="34" charset="0"/>
              </a:defRPr>
            </a:lvl8pPr>
            <a:lvl9pPr marL="4107747" indent="-24163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60B26ED-E880-4644-931C-95725C9E47C6}" type="slidenum">
              <a:rPr lang="en-GB" altLang="en-US" smtClean="0">
                <a:solidFill>
                  <a:srgbClr val="000000"/>
                </a:solidFill>
              </a:rPr>
              <a:pPr>
                <a:spcBef>
                  <a:spcPct val="0"/>
                </a:spcBef>
              </a:pPr>
              <a:t>38</a:t>
            </a:fld>
            <a:endParaRPr lang="en-GB" altLang="en-US">
              <a:solidFill>
                <a:srgbClr val="000000"/>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700" dirty="0">
              <a:latin typeface="Arial" panose="020B0604020202020204" pitchFamily="34" charset="0"/>
            </a:endParaRPr>
          </a:p>
        </p:txBody>
      </p:sp>
    </p:spTree>
    <p:extLst>
      <p:ext uri="{BB962C8B-B14F-4D97-AF65-F5344CB8AC3E}">
        <p14:creationId xmlns:p14="http://schemas.microsoft.com/office/powerpoint/2010/main" val="9970320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fontAlgn="auto">
              <a:spcBef>
                <a:spcPts val="0"/>
              </a:spcBef>
              <a:spcAft>
                <a:spcPts val="0"/>
              </a:spcAft>
              <a:defRPr/>
            </a:pPr>
            <a:fld id="{F9244A18-951D-49B9-940C-D49F3F621271}" type="slidenum">
              <a:rPr lang="en-US" altLang="en-US">
                <a:solidFill>
                  <a:prstClr val="black"/>
                </a:solidFill>
                <a:latin typeface="Calibri" panose="020F0502020204030204"/>
                <a:cs typeface="+mn-cs"/>
              </a:rPr>
              <a:pPr defTabSz="966529" fontAlgn="auto">
                <a:spcBef>
                  <a:spcPts val="0"/>
                </a:spcBef>
                <a:spcAft>
                  <a:spcPts val="0"/>
                </a:spcAft>
                <a:defRPr/>
              </a:pPr>
              <a:t>39</a:t>
            </a:fld>
            <a:endParaRPr lang="en-US" altLang="en-US">
              <a:solidFill>
                <a:prstClr val="black"/>
              </a:solidFill>
              <a:latin typeface="Calibri" panose="020F0502020204030204"/>
              <a:cs typeface="+mn-cs"/>
            </a:endParaRPr>
          </a:p>
        </p:txBody>
      </p:sp>
    </p:spTree>
    <p:extLst>
      <p:ext uri="{BB962C8B-B14F-4D97-AF65-F5344CB8AC3E}">
        <p14:creationId xmlns:p14="http://schemas.microsoft.com/office/powerpoint/2010/main" val="36643594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40</a:t>
            </a:fld>
            <a:endParaRPr lang="en-US" altLang="en-US"/>
          </a:p>
        </p:txBody>
      </p:sp>
    </p:spTree>
    <p:extLst>
      <p:ext uri="{BB962C8B-B14F-4D97-AF65-F5344CB8AC3E}">
        <p14:creationId xmlns:p14="http://schemas.microsoft.com/office/powerpoint/2010/main" val="3337030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4</a:t>
            </a:fld>
            <a:endParaRPr lang="en-US" altLang="en-US"/>
          </a:p>
        </p:txBody>
      </p:sp>
    </p:spTree>
    <p:extLst>
      <p:ext uri="{BB962C8B-B14F-4D97-AF65-F5344CB8AC3E}">
        <p14:creationId xmlns:p14="http://schemas.microsoft.com/office/powerpoint/2010/main" val="29247106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41</a:t>
            </a:fld>
            <a:endParaRPr lang="en-US" altLang="en-US"/>
          </a:p>
        </p:txBody>
      </p:sp>
    </p:spTree>
    <p:extLst>
      <p:ext uri="{BB962C8B-B14F-4D97-AF65-F5344CB8AC3E}">
        <p14:creationId xmlns:p14="http://schemas.microsoft.com/office/powerpoint/2010/main" val="1917581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42</a:t>
            </a:fld>
            <a:endParaRPr lang="en-US" altLang="en-US"/>
          </a:p>
        </p:txBody>
      </p:sp>
    </p:spTree>
    <p:extLst>
      <p:ext uri="{BB962C8B-B14F-4D97-AF65-F5344CB8AC3E}">
        <p14:creationId xmlns:p14="http://schemas.microsoft.com/office/powerpoint/2010/main" val="6029379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85305" indent="-302040">
              <a:spcBef>
                <a:spcPct val="30000"/>
              </a:spcBef>
              <a:defRPr sz="1200">
                <a:solidFill>
                  <a:schemeClr val="tx1"/>
                </a:solidFill>
                <a:latin typeface="Arial" panose="020B0604020202020204" pitchFamily="34" charset="0"/>
              </a:defRPr>
            </a:lvl2pPr>
            <a:lvl3pPr marL="1208161" indent="-241632">
              <a:spcBef>
                <a:spcPct val="30000"/>
              </a:spcBef>
              <a:defRPr sz="1200">
                <a:solidFill>
                  <a:schemeClr val="tx1"/>
                </a:solidFill>
                <a:latin typeface="Arial" panose="020B0604020202020204" pitchFamily="34" charset="0"/>
              </a:defRPr>
            </a:lvl3pPr>
            <a:lvl4pPr marL="1691426" indent="-241632">
              <a:spcBef>
                <a:spcPct val="30000"/>
              </a:spcBef>
              <a:defRPr sz="1200">
                <a:solidFill>
                  <a:schemeClr val="tx1"/>
                </a:solidFill>
                <a:latin typeface="Arial" panose="020B0604020202020204" pitchFamily="34" charset="0"/>
              </a:defRPr>
            </a:lvl4pPr>
            <a:lvl5pPr marL="2174690" indent="-241632">
              <a:spcBef>
                <a:spcPct val="30000"/>
              </a:spcBef>
              <a:defRPr sz="1200">
                <a:solidFill>
                  <a:schemeClr val="tx1"/>
                </a:solidFill>
                <a:latin typeface="Arial" panose="020B0604020202020204" pitchFamily="34" charset="0"/>
              </a:defRPr>
            </a:lvl5pPr>
            <a:lvl6pPr marL="2657954" indent="-241632" eaLnBrk="0" fontAlgn="base" hangingPunct="0">
              <a:spcBef>
                <a:spcPct val="30000"/>
              </a:spcBef>
              <a:spcAft>
                <a:spcPct val="0"/>
              </a:spcAft>
              <a:defRPr sz="1200">
                <a:solidFill>
                  <a:schemeClr val="tx1"/>
                </a:solidFill>
                <a:latin typeface="Arial" panose="020B0604020202020204" pitchFamily="34" charset="0"/>
              </a:defRPr>
            </a:lvl6pPr>
            <a:lvl7pPr marL="3141218" indent="-241632" eaLnBrk="0" fontAlgn="base" hangingPunct="0">
              <a:spcBef>
                <a:spcPct val="30000"/>
              </a:spcBef>
              <a:spcAft>
                <a:spcPct val="0"/>
              </a:spcAft>
              <a:defRPr sz="1200">
                <a:solidFill>
                  <a:schemeClr val="tx1"/>
                </a:solidFill>
                <a:latin typeface="Arial" panose="020B0604020202020204" pitchFamily="34" charset="0"/>
              </a:defRPr>
            </a:lvl7pPr>
            <a:lvl8pPr marL="3624483" indent="-241632" eaLnBrk="0" fontAlgn="base" hangingPunct="0">
              <a:spcBef>
                <a:spcPct val="30000"/>
              </a:spcBef>
              <a:spcAft>
                <a:spcPct val="0"/>
              </a:spcAft>
              <a:defRPr sz="1200">
                <a:solidFill>
                  <a:schemeClr val="tx1"/>
                </a:solidFill>
                <a:latin typeface="Arial" panose="020B0604020202020204" pitchFamily="34" charset="0"/>
              </a:defRPr>
            </a:lvl8pPr>
            <a:lvl9pPr marL="4107747" indent="-24163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60B26ED-E880-4644-931C-95725C9E47C6}" type="slidenum">
              <a:rPr lang="en-GB" altLang="en-US" smtClean="0">
                <a:solidFill>
                  <a:srgbClr val="000000"/>
                </a:solidFill>
              </a:rPr>
              <a:pPr>
                <a:spcBef>
                  <a:spcPct val="0"/>
                </a:spcBef>
              </a:pPr>
              <a:t>43</a:t>
            </a:fld>
            <a:endParaRPr lang="en-GB" altLang="en-US">
              <a:solidFill>
                <a:srgbClr val="000000"/>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700" dirty="0">
              <a:latin typeface="Arial" panose="020B0604020202020204" pitchFamily="34" charset="0"/>
            </a:endParaRPr>
          </a:p>
        </p:txBody>
      </p:sp>
    </p:spTree>
    <p:extLst>
      <p:ext uri="{BB962C8B-B14F-4D97-AF65-F5344CB8AC3E}">
        <p14:creationId xmlns:p14="http://schemas.microsoft.com/office/powerpoint/2010/main" val="36261510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44</a:t>
            </a:fld>
            <a:endParaRPr lang="en-US" altLang="en-US"/>
          </a:p>
        </p:txBody>
      </p:sp>
    </p:spTree>
    <p:extLst>
      <p:ext uri="{BB962C8B-B14F-4D97-AF65-F5344CB8AC3E}">
        <p14:creationId xmlns:p14="http://schemas.microsoft.com/office/powerpoint/2010/main" val="19010849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45</a:t>
            </a:fld>
            <a:endParaRPr lang="en-US" altLang="en-US"/>
          </a:p>
        </p:txBody>
      </p:sp>
    </p:spTree>
    <p:extLst>
      <p:ext uri="{BB962C8B-B14F-4D97-AF65-F5344CB8AC3E}">
        <p14:creationId xmlns:p14="http://schemas.microsoft.com/office/powerpoint/2010/main" val="40296068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endParaRPr lang="en-US" b="1" dirty="0"/>
          </a:p>
        </p:txBody>
      </p:sp>
      <p:sp>
        <p:nvSpPr>
          <p:cNvPr id="4" name="Slide Number Placeholder 3"/>
          <p:cNvSpPr>
            <a:spLocks noGrp="1"/>
          </p:cNvSpPr>
          <p:nvPr>
            <p:ph type="sldNum" sz="quarter" idx="10"/>
          </p:nvPr>
        </p:nvSpPr>
        <p:spPr/>
        <p:txBody>
          <a:bodyPr/>
          <a:lstStyle/>
          <a:p>
            <a:pPr defTabSz="966529" fontAlgn="auto">
              <a:spcBef>
                <a:spcPts val="0"/>
              </a:spcBef>
              <a:spcAft>
                <a:spcPts val="0"/>
              </a:spcAft>
              <a:defRPr/>
            </a:pPr>
            <a:fld id="{F9244A18-951D-49B9-940C-D49F3F621271}" type="slidenum">
              <a:rPr lang="en-US" altLang="en-US">
                <a:solidFill>
                  <a:prstClr val="black"/>
                </a:solidFill>
                <a:latin typeface="Calibri" panose="020F0502020204030204"/>
                <a:cs typeface="+mn-cs"/>
              </a:rPr>
              <a:pPr defTabSz="966529" fontAlgn="auto">
                <a:spcBef>
                  <a:spcPts val="0"/>
                </a:spcBef>
                <a:spcAft>
                  <a:spcPts val="0"/>
                </a:spcAft>
                <a:defRPr/>
              </a:pPr>
              <a:t>46</a:t>
            </a:fld>
            <a:endParaRPr lang="en-US" altLang="en-US">
              <a:solidFill>
                <a:prstClr val="black"/>
              </a:solidFill>
              <a:latin typeface="Calibri" panose="020F0502020204030204"/>
              <a:cs typeface="+mn-cs"/>
            </a:endParaRPr>
          </a:p>
        </p:txBody>
      </p:sp>
    </p:spTree>
    <p:extLst>
      <p:ext uri="{BB962C8B-B14F-4D97-AF65-F5344CB8AC3E}">
        <p14:creationId xmlns:p14="http://schemas.microsoft.com/office/powerpoint/2010/main" val="19476186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47</a:t>
            </a:fld>
            <a:endParaRPr lang="en-US" altLang="en-US"/>
          </a:p>
        </p:txBody>
      </p:sp>
    </p:spTree>
    <p:extLst>
      <p:ext uri="{BB962C8B-B14F-4D97-AF65-F5344CB8AC3E}">
        <p14:creationId xmlns:p14="http://schemas.microsoft.com/office/powerpoint/2010/main" val="19647096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48</a:t>
            </a:fld>
            <a:endParaRPr lang="en-US" altLang="en-US"/>
          </a:p>
        </p:txBody>
      </p:sp>
    </p:spTree>
    <p:extLst>
      <p:ext uri="{BB962C8B-B14F-4D97-AF65-F5344CB8AC3E}">
        <p14:creationId xmlns:p14="http://schemas.microsoft.com/office/powerpoint/2010/main" val="5739254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85305" indent="-302040">
              <a:spcBef>
                <a:spcPct val="30000"/>
              </a:spcBef>
              <a:defRPr sz="1200">
                <a:solidFill>
                  <a:schemeClr val="tx1"/>
                </a:solidFill>
                <a:latin typeface="Arial" panose="020B0604020202020204" pitchFamily="34" charset="0"/>
              </a:defRPr>
            </a:lvl2pPr>
            <a:lvl3pPr marL="1208161" indent="-241632">
              <a:spcBef>
                <a:spcPct val="30000"/>
              </a:spcBef>
              <a:defRPr sz="1200">
                <a:solidFill>
                  <a:schemeClr val="tx1"/>
                </a:solidFill>
                <a:latin typeface="Arial" panose="020B0604020202020204" pitchFamily="34" charset="0"/>
              </a:defRPr>
            </a:lvl3pPr>
            <a:lvl4pPr marL="1691426" indent="-241632">
              <a:spcBef>
                <a:spcPct val="30000"/>
              </a:spcBef>
              <a:defRPr sz="1200">
                <a:solidFill>
                  <a:schemeClr val="tx1"/>
                </a:solidFill>
                <a:latin typeface="Arial" panose="020B0604020202020204" pitchFamily="34" charset="0"/>
              </a:defRPr>
            </a:lvl4pPr>
            <a:lvl5pPr marL="2174690" indent="-241632">
              <a:spcBef>
                <a:spcPct val="30000"/>
              </a:spcBef>
              <a:defRPr sz="1200">
                <a:solidFill>
                  <a:schemeClr val="tx1"/>
                </a:solidFill>
                <a:latin typeface="Arial" panose="020B0604020202020204" pitchFamily="34" charset="0"/>
              </a:defRPr>
            </a:lvl5pPr>
            <a:lvl6pPr marL="2657954" indent="-241632" eaLnBrk="0" fontAlgn="base" hangingPunct="0">
              <a:spcBef>
                <a:spcPct val="30000"/>
              </a:spcBef>
              <a:spcAft>
                <a:spcPct val="0"/>
              </a:spcAft>
              <a:defRPr sz="1200">
                <a:solidFill>
                  <a:schemeClr val="tx1"/>
                </a:solidFill>
                <a:latin typeface="Arial" panose="020B0604020202020204" pitchFamily="34" charset="0"/>
              </a:defRPr>
            </a:lvl6pPr>
            <a:lvl7pPr marL="3141218" indent="-241632" eaLnBrk="0" fontAlgn="base" hangingPunct="0">
              <a:spcBef>
                <a:spcPct val="30000"/>
              </a:spcBef>
              <a:spcAft>
                <a:spcPct val="0"/>
              </a:spcAft>
              <a:defRPr sz="1200">
                <a:solidFill>
                  <a:schemeClr val="tx1"/>
                </a:solidFill>
                <a:latin typeface="Arial" panose="020B0604020202020204" pitchFamily="34" charset="0"/>
              </a:defRPr>
            </a:lvl7pPr>
            <a:lvl8pPr marL="3624483" indent="-241632" eaLnBrk="0" fontAlgn="base" hangingPunct="0">
              <a:spcBef>
                <a:spcPct val="30000"/>
              </a:spcBef>
              <a:spcAft>
                <a:spcPct val="0"/>
              </a:spcAft>
              <a:defRPr sz="1200">
                <a:solidFill>
                  <a:schemeClr val="tx1"/>
                </a:solidFill>
                <a:latin typeface="Arial" panose="020B0604020202020204" pitchFamily="34" charset="0"/>
              </a:defRPr>
            </a:lvl8pPr>
            <a:lvl9pPr marL="4107747" indent="-24163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60B26ED-E880-4644-931C-95725C9E47C6}" type="slidenum">
              <a:rPr lang="en-GB" altLang="en-US" smtClean="0">
                <a:solidFill>
                  <a:srgbClr val="000000"/>
                </a:solidFill>
              </a:rPr>
              <a:pPr>
                <a:spcBef>
                  <a:spcPct val="0"/>
                </a:spcBef>
              </a:pPr>
              <a:t>49</a:t>
            </a:fld>
            <a:endParaRPr lang="en-GB" altLang="en-US">
              <a:solidFill>
                <a:srgbClr val="000000"/>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700" dirty="0">
              <a:latin typeface="Arial" panose="020B0604020202020204" pitchFamily="34" charset="0"/>
            </a:endParaRPr>
          </a:p>
        </p:txBody>
      </p:sp>
    </p:spTree>
    <p:extLst>
      <p:ext uri="{BB962C8B-B14F-4D97-AF65-F5344CB8AC3E}">
        <p14:creationId xmlns:p14="http://schemas.microsoft.com/office/powerpoint/2010/main" val="39479111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solidFill>
                  <a:prstClr val="black"/>
                </a:solidFill>
              </a:rPr>
              <a:pPr>
                <a:defRPr/>
              </a:pPr>
              <a:t>50</a:t>
            </a:fld>
            <a:endParaRPr lang="en-US" altLang="en-US">
              <a:solidFill>
                <a:prstClr val="black"/>
              </a:solidFill>
            </a:endParaRPr>
          </a:p>
        </p:txBody>
      </p:sp>
    </p:spTree>
    <p:extLst>
      <p:ext uri="{BB962C8B-B14F-4D97-AF65-F5344CB8AC3E}">
        <p14:creationId xmlns:p14="http://schemas.microsoft.com/office/powerpoint/2010/main" val="356435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5</a:t>
            </a:fld>
            <a:endParaRPr lang="en-US" altLang="en-US"/>
          </a:p>
        </p:txBody>
      </p:sp>
    </p:spTree>
    <p:extLst>
      <p:ext uri="{BB962C8B-B14F-4D97-AF65-F5344CB8AC3E}">
        <p14:creationId xmlns:p14="http://schemas.microsoft.com/office/powerpoint/2010/main" val="34901425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51</a:t>
            </a:fld>
            <a:endParaRPr lang="en-US" altLang="en-US"/>
          </a:p>
        </p:txBody>
      </p:sp>
    </p:spTree>
    <p:extLst>
      <p:ext uri="{BB962C8B-B14F-4D97-AF65-F5344CB8AC3E}">
        <p14:creationId xmlns:p14="http://schemas.microsoft.com/office/powerpoint/2010/main" val="35456151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solidFill>
                  <a:prstClr val="black"/>
                </a:solidFill>
              </a:rPr>
              <a:pPr>
                <a:defRPr/>
              </a:pPr>
              <a:t>52</a:t>
            </a:fld>
            <a:endParaRPr lang="en-US" altLang="en-US">
              <a:solidFill>
                <a:prstClr val="black"/>
              </a:solidFill>
            </a:endParaRPr>
          </a:p>
        </p:txBody>
      </p:sp>
    </p:spTree>
    <p:extLst>
      <p:ext uri="{BB962C8B-B14F-4D97-AF65-F5344CB8AC3E}">
        <p14:creationId xmlns:p14="http://schemas.microsoft.com/office/powerpoint/2010/main" val="39167765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53</a:t>
            </a:fld>
            <a:endParaRPr lang="en-US" altLang="en-US"/>
          </a:p>
        </p:txBody>
      </p:sp>
    </p:spTree>
    <p:extLst>
      <p:ext uri="{BB962C8B-B14F-4D97-AF65-F5344CB8AC3E}">
        <p14:creationId xmlns:p14="http://schemas.microsoft.com/office/powerpoint/2010/main" val="39080907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solidFill>
                  <a:prstClr val="black"/>
                </a:solidFill>
              </a:rPr>
              <a:pPr>
                <a:defRPr/>
              </a:pPr>
              <a:t>54</a:t>
            </a:fld>
            <a:endParaRPr lang="en-US" altLang="en-US">
              <a:solidFill>
                <a:prstClr val="black"/>
              </a:solidFill>
            </a:endParaRPr>
          </a:p>
        </p:txBody>
      </p:sp>
    </p:spTree>
    <p:extLst>
      <p:ext uri="{BB962C8B-B14F-4D97-AF65-F5344CB8AC3E}">
        <p14:creationId xmlns:p14="http://schemas.microsoft.com/office/powerpoint/2010/main" val="18931302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55</a:t>
            </a:fld>
            <a:endParaRPr lang="en-US" altLang="en-US"/>
          </a:p>
        </p:txBody>
      </p:sp>
    </p:spTree>
    <p:extLst>
      <p:ext uri="{BB962C8B-B14F-4D97-AF65-F5344CB8AC3E}">
        <p14:creationId xmlns:p14="http://schemas.microsoft.com/office/powerpoint/2010/main" val="26602682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56</a:t>
            </a:fld>
            <a:endParaRPr lang="en-US" altLang="en-US"/>
          </a:p>
        </p:txBody>
      </p:sp>
    </p:spTree>
    <p:extLst>
      <p:ext uri="{BB962C8B-B14F-4D97-AF65-F5344CB8AC3E}">
        <p14:creationId xmlns:p14="http://schemas.microsoft.com/office/powerpoint/2010/main" val="37266990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05" indent="-302040">
              <a:defRPr>
                <a:solidFill>
                  <a:schemeClr val="tx1"/>
                </a:solidFill>
                <a:latin typeface="Arial" panose="020B0604020202020204" pitchFamily="34" charset="0"/>
                <a:cs typeface="Arial" panose="020B0604020202020204" pitchFamily="34" charset="0"/>
              </a:defRPr>
            </a:lvl2pPr>
            <a:lvl3pPr marL="1208161" indent="-241632">
              <a:defRPr>
                <a:solidFill>
                  <a:schemeClr val="tx1"/>
                </a:solidFill>
                <a:latin typeface="Arial" panose="020B0604020202020204" pitchFamily="34" charset="0"/>
                <a:cs typeface="Arial" panose="020B0604020202020204" pitchFamily="34" charset="0"/>
              </a:defRPr>
            </a:lvl3pPr>
            <a:lvl4pPr marL="1691426" indent="-241632">
              <a:defRPr>
                <a:solidFill>
                  <a:schemeClr val="tx1"/>
                </a:solidFill>
                <a:latin typeface="Arial" panose="020B0604020202020204" pitchFamily="34" charset="0"/>
                <a:cs typeface="Arial" panose="020B0604020202020204" pitchFamily="34" charset="0"/>
              </a:defRPr>
            </a:lvl4pPr>
            <a:lvl5pPr marL="2174690" indent="-241632">
              <a:defRPr>
                <a:solidFill>
                  <a:schemeClr val="tx1"/>
                </a:solidFill>
                <a:latin typeface="Arial" panose="020B0604020202020204" pitchFamily="34" charset="0"/>
                <a:cs typeface="Arial" panose="020B0604020202020204" pitchFamily="34" charset="0"/>
              </a:defRPr>
            </a:lvl5pPr>
            <a:lvl6pPr marL="2657954"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218"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483"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7747"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88C3DA7-1796-4A02-923A-095818780213}" type="slidenum">
              <a:rPr lang="en-GB" altLang="en-US" smtClean="0"/>
              <a:pPr/>
              <a:t>57</a:t>
            </a:fld>
            <a:endParaRPr lang="en-GB" altLang="en-US"/>
          </a:p>
        </p:txBody>
      </p:sp>
      <p:sp>
        <p:nvSpPr>
          <p:cNvPr id="94211" name="Rectangle 2"/>
          <p:cNvSpPr>
            <a:spLocks noGrp="1" noRot="1" noChangeAspect="1" noChangeArrowheads="1" noTextEdit="1"/>
          </p:cNvSpPr>
          <p:nvPr>
            <p:ph type="sldImg"/>
          </p:nvPr>
        </p:nvSpPr>
        <p:spPr bwMode="auto">
          <a:xfrm>
            <a:off x="1019175" y="782638"/>
            <a:ext cx="5211763" cy="3908425"/>
          </a:xfrm>
          <a:solidFill>
            <a:srgbClr val="FFFFFF"/>
          </a:solidFill>
          <a:ln>
            <a:solidFill>
              <a:srgbClr val="000000"/>
            </a:solidFill>
            <a:miter lim="800000"/>
            <a:headEnd/>
            <a:tailEnd/>
          </a:ln>
        </p:spPr>
      </p:sp>
      <p:sp>
        <p:nvSpPr>
          <p:cNvPr id="94212" name="Rectangle 3"/>
          <p:cNvSpPr>
            <a:spLocks noGrp="1" noChangeArrowheads="1"/>
          </p:cNvSpPr>
          <p:nvPr>
            <p:ph type="body" idx="1"/>
          </p:nvPr>
        </p:nvSpPr>
        <p:spPr bwMode="auto">
          <a:xfrm>
            <a:off x="724747" y="4952286"/>
            <a:ext cx="5801360" cy="4688919"/>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50885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6</a:t>
            </a:fld>
            <a:endParaRPr lang="en-US" altLang="en-US"/>
          </a:p>
        </p:txBody>
      </p:sp>
    </p:spTree>
    <p:extLst>
      <p:ext uri="{BB962C8B-B14F-4D97-AF65-F5344CB8AC3E}">
        <p14:creationId xmlns:p14="http://schemas.microsoft.com/office/powerpoint/2010/main" val="1387746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7</a:t>
            </a:fld>
            <a:endParaRPr lang="en-US" altLang="en-US"/>
          </a:p>
        </p:txBody>
      </p:sp>
    </p:spTree>
    <p:extLst>
      <p:ext uri="{BB962C8B-B14F-4D97-AF65-F5344CB8AC3E}">
        <p14:creationId xmlns:p14="http://schemas.microsoft.com/office/powerpoint/2010/main" val="3952156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8</a:t>
            </a:fld>
            <a:endParaRPr lang="en-US" altLang="en-US"/>
          </a:p>
        </p:txBody>
      </p:sp>
    </p:spTree>
    <p:extLst>
      <p:ext uri="{BB962C8B-B14F-4D97-AF65-F5344CB8AC3E}">
        <p14:creationId xmlns:p14="http://schemas.microsoft.com/office/powerpoint/2010/main" val="4070678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244A18-951D-49B9-940C-D49F3F621271}" type="slidenum">
              <a:rPr lang="en-US" altLang="en-US" smtClean="0"/>
              <a:pPr>
                <a:defRPr/>
              </a:pPr>
              <a:t>9</a:t>
            </a:fld>
            <a:endParaRPr lang="en-US" altLang="en-US"/>
          </a:p>
        </p:txBody>
      </p:sp>
    </p:spTree>
    <p:extLst>
      <p:ext uri="{BB962C8B-B14F-4D97-AF65-F5344CB8AC3E}">
        <p14:creationId xmlns:p14="http://schemas.microsoft.com/office/powerpoint/2010/main" val="3365081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8EE773B-0406-4621-A9B2-D552278F84C9}" type="slidenum">
              <a:rPr lang="es-ES" altLang="en-US"/>
              <a:pPr>
                <a:defRPr/>
              </a:pPr>
              <a:t>‹#›</a:t>
            </a:fld>
            <a:endParaRPr lang="es-ES" altLang="en-US"/>
          </a:p>
        </p:txBody>
      </p:sp>
    </p:spTree>
    <p:extLst>
      <p:ext uri="{BB962C8B-B14F-4D97-AF65-F5344CB8AC3E}">
        <p14:creationId xmlns:p14="http://schemas.microsoft.com/office/powerpoint/2010/main" val="3398480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8" y="333375"/>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lvl1pPr>
          </a:lstStyle>
          <a:p>
            <a:pPr>
              <a:defRPr/>
            </a:pPr>
            <a:endParaRPr lang="es-ES" alt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s-ES" altLang="en-US"/>
          </a:p>
        </p:txBody>
      </p:sp>
      <p:sp>
        <p:nvSpPr>
          <p:cNvPr id="7" name="Slide Number Placeholder 6"/>
          <p:cNvSpPr>
            <a:spLocks noGrp="1" noChangeArrowheads="1"/>
          </p:cNvSpPr>
          <p:nvPr>
            <p:ph type="sldNum" sz="quarter" idx="12"/>
          </p:nvPr>
        </p:nvSpPr>
        <p:spPr/>
        <p:txBody>
          <a:bodyPr/>
          <a:lstStyle>
            <a:lvl1pPr>
              <a:defRPr/>
            </a:lvl1pPr>
          </a:lstStyle>
          <a:p>
            <a:pPr>
              <a:defRPr/>
            </a:pPr>
            <a:fld id="{05A08730-E4A1-4FC6-8A1E-E976D2BA4A92}" type="slidenum">
              <a:rPr lang="es-ES" altLang="en-US"/>
              <a:pPr>
                <a:defRPr/>
              </a:pPr>
              <a:t>‹#›</a:t>
            </a:fld>
            <a:endParaRPr lang="es-ES" altLang="en-US"/>
          </a:p>
        </p:txBody>
      </p:sp>
    </p:spTree>
    <p:extLst>
      <p:ext uri="{BB962C8B-B14F-4D97-AF65-F5344CB8AC3E}">
        <p14:creationId xmlns:p14="http://schemas.microsoft.com/office/powerpoint/2010/main" val="3477336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8" y="333375"/>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lvl1pPr>
          </a:lstStyle>
          <a:p>
            <a:pPr>
              <a:defRPr/>
            </a:pPr>
            <a:endParaRPr lang="es-ES" alt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s-ES" altLang="en-US"/>
          </a:p>
        </p:txBody>
      </p:sp>
      <p:sp>
        <p:nvSpPr>
          <p:cNvPr id="7" name="Slide Number Placeholder 6"/>
          <p:cNvSpPr>
            <a:spLocks noGrp="1" noChangeArrowheads="1"/>
          </p:cNvSpPr>
          <p:nvPr>
            <p:ph type="sldNum" sz="quarter" idx="12"/>
          </p:nvPr>
        </p:nvSpPr>
        <p:spPr/>
        <p:txBody>
          <a:bodyPr/>
          <a:lstStyle>
            <a:lvl1pPr>
              <a:defRPr/>
            </a:lvl1pPr>
          </a:lstStyle>
          <a:p>
            <a:pPr>
              <a:defRPr/>
            </a:pPr>
            <a:fld id="{762F1DB8-2201-4CB8-8B03-8E92A4E604A3}" type="slidenum">
              <a:rPr lang="es-ES" altLang="en-US"/>
              <a:pPr>
                <a:defRPr/>
              </a:pPr>
              <a:t>‹#›</a:t>
            </a:fld>
            <a:endParaRPr lang="es-ES" altLang="en-US"/>
          </a:p>
        </p:txBody>
      </p:sp>
    </p:spTree>
    <p:extLst>
      <p:ext uri="{BB962C8B-B14F-4D97-AF65-F5344CB8AC3E}">
        <p14:creationId xmlns:p14="http://schemas.microsoft.com/office/powerpoint/2010/main" val="942159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endParaRPr lang="en-GB" dirty="0"/>
          </a:p>
        </p:txBody>
      </p:sp>
    </p:spTree>
    <p:extLst>
      <p:ext uri="{BB962C8B-B14F-4D97-AF65-F5344CB8AC3E}">
        <p14:creationId xmlns:p14="http://schemas.microsoft.com/office/powerpoint/2010/main" val="4092924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83104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0023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341438"/>
            <a:ext cx="4038600"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341438"/>
            <a:ext cx="4038600"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06487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63514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48782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888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608" y="3645024"/>
            <a:ext cx="9874365" cy="5711900"/>
          </a:xfrm>
          <a:prstGeom prst="rect">
            <a:avLst/>
          </a:prstGeom>
        </p:spPr>
      </p:pic>
    </p:spTree>
    <p:extLst>
      <p:ext uri="{BB962C8B-B14F-4D97-AF65-F5344CB8AC3E}">
        <p14:creationId xmlns:p14="http://schemas.microsoft.com/office/powerpoint/2010/main" val="4126228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8" y="333375"/>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35696" y="116632"/>
            <a:ext cx="6851104" cy="922114"/>
          </a:xfrm>
        </p:spPr>
        <p:txBody>
          <a:bodyPr/>
          <a:lstStyle>
            <a:lvl1pPr algn="l">
              <a:defRPr sz="4000">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lvl1pPr>
          </a:lstStyle>
          <a:p>
            <a:pPr>
              <a:defRPr/>
            </a:pPr>
            <a:endParaRPr lang="es-ES" altLang="en-US" dirty="0"/>
          </a:p>
        </p:txBody>
      </p:sp>
      <p:sp>
        <p:nvSpPr>
          <p:cNvPr id="6" name="Footer Placeholder 5"/>
          <p:cNvSpPr>
            <a:spLocks noGrp="1" noChangeArrowheads="1"/>
          </p:cNvSpPr>
          <p:nvPr>
            <p:ph type="ftr" sz="quarter" idx="11"/>
          </p:nvPr>
        </p:nvSpPr>
        <p:spPr/>
        <p:txBody>
          <a:bodyPr/>
          <a:lstStyle>
            <a:lvl1pPr>
              <a:defRPr/>
            </a:lvl1pPr>
          </a:lstStyle>
          <a:p>
            <a:pPr>
              <a:defRPr/>
            </a:pPr>
            <a:endParaRPr lang="es-ES" altLang="en-US"/>
          </a:p>
        </p:txBody>
      </p:sp>
      <p:sp>
        <p:nvSpPr>
          <p:cNvPr id="7" name="Slide Number Placeholder 6"/>
          <p:cNvSpPr>
            <a:spLocks noGrp="1" noChangeArrowheads="1"/>
          </p:cNvSpPr>
          <p:nvPr>
            <p:ph type="sldNum" sz="quarter" idx="12"/>
          </p:nvPr>
        </p:nvSpPr>
        <p:spPr/>
        <p:txBody>
          <a:bodyPr/>
          <a:lstStyle>
            <a:lvl1pPr>
              <a:defRPr/>
            </a:lvl1pPr>
          </a:lstStyle>
          <a:p>
            <a:pPr>
              <a:defRPr/>
            </a:pPr>
            <a:fld id="{AF45B6BC-AD3E-425C-AD93-18ACCE4B32BE}" type="slidenum">
              <a:rPr lang="es-ES" altLang="en-US"/>
              <a:pPr>
                <a:defRPr/>
              </a:pPr>
              <a:t>‹#›</a:t>
            </a:fld>
            <a:endParaRPr lang="es-ES" altLang="en-US"/>
          </a:p>
        </p:txBody>
      </p:sp>
    </p:spTree>
    <p:extLst>
      <p:ext uri="{BB962C8B-B14F-4D97-AF65-F5344CB8AC3E}">
        <p14:creationId xmlns:p14="http://schemas.microsoft.com/office/powerpoint/2010/main" val="34418380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66765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038286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01934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474249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43013" y="173038"/>
            <a:ext cx="7499350" cy="1143000"/>
          </a:xfrm>
        </p:spPr>
        <p:txBody>
          <a:bodyPr/>
          <a:lstStyle/>
          <a:p>
            <a:r>
              <a:rPr lang="en-US"/>
              <a:t>Click to edit Master title style</a:t>
            </a:r>
            <a:endParaRPr lang="en-ZA"/>
          </a:p>
        </p:txBody>
      </p:sp>
      <p:sp>
        <p:nvSpPr>
          <p:cNvPr id="3" name="Table Placeholder 2"/>
          <p:cNvSpPr>
            <a:spLocks noGrp="1"/>
          </p:cNvSpPr>
          <p:nvPr>
            <p:ph type="tbl" idx="1"/>
          </p:nvPr>
        </p:nvSpPr>
        <p:spPr>
          <a:xfrm>
            <a:off x="503238" y="1450975"/>
            <a:ext cx="8245475" cy="4645025"/>
          </a:xfrm>
        </p:spPr>
        <p:txBody>
          <a:bodyPr/>
          <a:lstStyle/>
          <a:p>
            <a:pPr lvl="0"/>
            <a:endParaRPr lang="en-ZA" noProof="0" dirty="0"/>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a:solidFill>
                  <a:srgbClr val="001B36"/>
                </a:solidFill>
                <a:latin typeface="Arial" pitchFamily="34" charset="0"/>
              </a:defRPr>
            </a:lvl1pPr>
          </a:lstStyle>
          <a:p>
            <a:pPr>
              <a:defRPr/>
            </a:pPr>
            <a:endParaRPr lang="en-GB">
              <a:cs typeface="+mn-cs"/>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a:solidFill>
                  <a:srgbClr val="001B36"/>
                </a:solidFill>
                <a:latin typeface="Arial" pitchFamily="34" charset="0"/>
              </a:defRPr>
            </a:lvl1pPr>
          </a:lstStyle>
          <a:p>
            <a:pPr>
              <a:defRPr/>
            </a:pPr>
            <a:endParaRPr lang="en-GB">
              <a:cs typeface="+mn-cs"/>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1B36"/>
                </a:solidFill>
              </a:defRPr>
            </a:lvl1pPr>
          </a:lstStyle>
          <a:p>
            <a:pPr>
              <a:defRPr/>
            </a:pPr>
            <a:fld id="{3165286D-5B9C-4ABF-9F03-68F6AE463685}" type="slidenum">
              <a:rPr lang="en-GB" altLang="en-US">
                <a:cs typeface="+mn-cs"/>
              </a:rPr>
              <a:pPr>
                <a:defRPr/>
              </a:pPr>
              <a:t>‹#›</a:t>
            </a:fld>
            <a:endParaRPr lang="en-GB" altLang="en-US">
              <a:cs typeface="+mn-cs"/>
            </a:endParaRPr>
          </a:p>
        </p:txBody>
      </p:sp>
    </p:spTree>
    <p:extLst>
      <p:ext uri="{BB962C8B-B14F-4D97-AF65-F5344CB8AC3E}">
        <p14:creationId xmlns:p14="http://schemas.microsoft.com/office/powerpoint/2010/main" val="20725457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8EE773B-0406-4621-A9B2-D552278F84C9}" type="slidenum">
              <a:rPr lang="es-ES" altLang="en-US"/>
              <a:pPr>
                <a:defRPr/>
              </a:pPr>
              <a:t>‹#›</a:t>
            </a:fld>
            <a:endParaRPr lang="es-ES" altLang="en-US"/>
          </a:p>
        </p:txBody>
      </p:sp>
    </p:spTree>
    <p:extLst>
      <p:ext uri="{BB962C8B-B14F-4D97-AF65-F5344CB8AC3E}">
        <p14:creationId xmlns:p14="http://schemas.microsoft.com/office/powerpoint/2010/main" val="21221344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333377"/>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35697" y="116632"/>
            <a:ext cx="6851104" cy="922114"/>
          </a:xfrm>
        </p:spPr>
        <p:txBody>
          <a:bodyPr/>
          <a:lstStyle>
            <a:lvl1pPr algn="l">
              <a:defRPr sz="3000">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lvl1pPr>
          </a:lstStyle>
          <a:p>
            <a:pPr>
              <a:defRPr/>
            </a:pPr>
            <a:endParaRPr lang="es-ES" alt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s-ES" altLang="en-US"/>
          </a:p>
        </p:txBody>
      </p:sp>
      <p:sp>
        <p:nvSpPr>
          <p:cNvPr id="7" name="Slide Number Placeholder 6"/>
          <p:cNvSpPr>
            <a:spLocks noGrp="1" noChangeArrowheads="1"/>
          </p:cNvSpPr>
          <p:nvPr>
            <p:ph type="sldNum" sz="quarter" idx="12"/>
          </p:nvPr>
        </p:nvSpPr>
        <p:spPr/>
        <p:txBody>
          <a:bodyPr/>
          <a:lstStyle>
            <a:lvl1pPr>
              <a:defRPr/>
            </a:lvl1pPr>
          </a:lstStyle>
          <a:p>
            <a:pPr>
              <a:defRPr/>
            </a:pPr>
            <a:fld id="{AF45B6BC-AD3E-425C-AD93-18ACCE4B32BE}" type="slidenum">
              <a:rPr lang="es-ES" altLang="en-US"/>
              <a:pPr>
                <a:defRPr/>
              </a:pPr>
              <a:t>‹#›</a:t>
            </a:fld>
            <a:endParaRPr lang="es-ES" altLang="en-US"/>
          </a:p>
        </p:txBody>
      </p:sp>
    </p:spTree>
    <p:extLst>
      <p:ext uri="{BB962C8B-B14F-4D97-AF65-F5344CB8AC3E}">
        <p14:creationId xmlns:p14="http://schemas.microsoft.com/office/powerpoint/2010/main" val="29423371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333377"/>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888" y="1709740"/>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vl1pPr>
          </a:lstStyle>
          <a:p>
            <a:pPr>
              <a:defRPr/>
            </a:pPr>
            <a:endParaRPr lang="es-ES" alt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s-ES" altLang="en-US"/>
          </a:p>
        </p:txBody>
      </p:sp>
      <p:sp>
        <p:nvSpPr>
          <p:cNvPr id="7" name="Slide Number Placeholder 6"/>
          <p:cNvSpPr>
            <a:spLocks noGrp="1" noChangeArrowheads="1"/>
          </p:cNvSpPr>
          <p:nvPr>
            <p:ph type="sldNum" sz="quarter" idx="12"/>
          </p:nvPr>
        </p:nvSpPr>
        <p:spPr/>
        <p:txBody>
          <a:bodyPr/>
          <a:lstStyle>
            <a:lvl1pPr>
              <a:defRPr/>
            </a:lvl1pPr>
          </a:lstStyle>
          <a:p>
            <a:pPr>
              <a:defRPr/>
            </a:pPr>
            <a:fld id="{48B677F6-E64B-489D-B294-7248076A59FA}" type="slidenum">
              <a:rPr lang="es-ES" altLang="en-US"/>
              <a:pPr>
                <a:defRPr/>
              </a:pPr>
              <a:t>‹#›</a:t>
            </a:fld>
            <a:endParaRPr lang="es-ES" altLang="en-US"/>
          </a:p>
        </p:txBody>
      </p:sp>
    </p:spTree>
    <p:extLst>
      <p:ext uri="{BB962C8B-B14F-4D97-AF65-F5344CB8AC3E}">
        <p14:creationId xmlns:p14="http://schemas.microsoft.com/office/powerpoint/2010/main" val="16787249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333377"/>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p:txBody>
          <a:bodyPr/>
          <a:lstStyle>
            <a:lvl1pPr>
              <a:defRPr/>
            </a:lvl1pPr>
          </a:lstStyle>
          <a:p>
            <a:pPr>
              <a:defRPr/>
            </a:pPr>
            <a:endParaRPr lang="es-ES" altLang="en-US"/>
          </a:p>
        </p:txBody>
      </p:sp>
      <p:sp>
        <p:nvSpPr>
          <p:cNvPr id="7" name="Footer Placeholder 6"/>
          <p:cNvSpPr>
            <a:spLocks noGrp="1" noChangeArrowheads="1"/>
          </p:cNvSpPr>
          <p:nvPr>
            <p:ph type="ftr" sz="quarter" idx="11"/>
          </p:nvPr>
        </p:nvSpPr>
        <p:spPr/>
        <p:txBody>
          <a:bodyPr/>
          <a:lstStyle>
            <a:lvl1pPr>
              <a:defRPr/>
            </a:lvl1pPr>
          </a:lstStyle>
          <a:p>
            <a:pPr>
              <a:defRPr/>
            </a:pPr>
            <a:endParaRPr lang="es-ES" altLang="en-US"/>
          </a:p>
        </p:txBody>
      </p:sp>
      <p:sp>
        <p:nvSpPr>
          <p:cNvPr id="8" name="Slide Number Placeholder 7"/>
          <p:cNvSpPr>
            <a:spLocks noGrp="1" noChangeArrowheads="1"/>
          </p:cNvSpPr>
          <p:nvPr>
            <p:ph type="sldNum" sz="quarter" idx="12"/>
          </p:nvPr>
        </p:nvSpPr>
        <p:spPr/>
        <p:txBody>
          <a:bodyPr/>
          <a:lstStyle>
            <a:lvl1pPr>
              <a:defRPr/>
            </a:lvl1pPr>
          </a:lstStyle>
          <a:p>
            <a:pPr>
              <a:defRPr/>
            </a:pPr>
            <a:fld id="{9252EA80-BDD6-4B7A-86E7-906D6BC96DCD}" type="slidenum">
              <a:rPr lang="es-ES" altLang="en-US"/>
              <a:pPr>
                <a:defRPr/>
              </a:pPr>
              <a:t>‹#›</a:t>
            </a:fld>
            <a:endParaRPr lang="es-ES" altLang="en-US"/>
          </a:p>
        </p:txBody>
      </p:sp>
    </p:spTree>
    <p:extLst>
      <p:ext uri="{BB962C8B-B14F-4D97-AF65-F5344CB8AC3E}">
        <p14:creationId xmlns:p14="http://schemas.microsoft.com/office/powerpoint/2010/main" val="3809564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333377"/>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Grp="1" noChangeArrowheads="1"/>
          </p:cNvSpPr>
          <p:nvPr>
            <p:ph type="dt" sz="half" idx="10"/>
          </p:nvPr>
        </p:nvSpPr>
        <p:spPr/>
        <p:txBody>
          <a:bodyPr/>
          <a:lstStyle>
            <a:lvl1pPr>
              <a:defRPr/>
            </a:lvl1pPr>
          </a:lstStyle>
          <a:p>
            <a:pPr>
              <a:defRPr/>
            </a:pPr>
            <a:endParaRPr lang="es-ES" altLang="en-US"/>
          </a:p>
        </p:txBody>
      </p:sp>
      <p:sp>
        <p:nvSpPr>
          <p:cNvPr id="9" name="Rectangle 5"/>
          <p:cNvSpPr>
            <a:spLocks noGrp="1" noChangeArrowheads="1"/>
          </p:cNvSpPr>
          <p:nvPr>
            <p:ph type="ftr" sz="quarter" idx="11"/>
          </p:nvPr>
        </p:nvSpPr>
        <p:spPr/>
        <p:txBody>
          <a:bodyPr/>
          <a:lstStyle>
            <a:lvl1pPr>
              <a:defRPr/>
            </a:lvl1pPr>
          </a:lstStyle>
          <a:p>
            <a:pPr>
              <a:defRPr/>
            </a:pPr>
            <a:endParaRPr lang="es-ES" altLang="en-US"/>
          </a:p>
        </p:txBody>
      </p:sp>
      <p:sp>
        <p:nvSpPr>
          <p:cNvPr id="10" name="Rectangle 6"/>
          <p:cNvSpPr>
            <a:spLocks noGrp="1" noChangeArrowheads="1"/>
          </p:cNvSpPr>
          <p:nvPr>
            <p:ph type="sldNum" sz="quarter" idx="12"/>
          </p:nvPr>
        </p:nvSpPr>
        <p:spPr/>
        <p:txBody>
          <a:bodyPr/>
          <a:lstStyle>
            <a:lvl1pPr>
              <a:defRPr/>
            </a:lvl1pPr>
          </a:lstStyle>
          <a:p>
            <a:pPr>
              <a:defRPr/>
            </a:pPr>
            <a:fld id="{96721A97-01E1-46DA-90D9-B92E9A924E8B}" type="slidenum">
              <a:rPr lang="es-ES" altLang="en-US"/>
              <a:pPr>
                <a:defRPr/>
              </a:pPr>
              <a:t>‹#›</a:t>
            </a:fld>
            <a:endParaRPr lang="es-ES" altLang="en-US"/>
          </a:p>
        </p:txBody>
      </p:sp>
    </p:spTree>
    <p:extLst>
      <p:ext uri="{BB962C8B-B14F-4D97-AF65-F5344CB8AC3E}">
        <p14:creationId xmlns:p14="http://schemas.microsoft.com/office/powerpoint/2010/main" val="3641657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8" y="333375"/>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vl1pPr>
          </a:lstStyle>
          <a:p>
            <a:pPr>
              <a:defRPr/>
            </a:pPr>
            <a:endParaRPr lang="es-ES" alt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s-ES" altLang="en-US"/>
          </a:p>
        </p:txBody>
      </p:sp>
      <p:sp>
        <p:nvSpPr>
          <p:cNvPr id="7" name="Slide Number Placeholder 6"/>
          <p:cNvSpPr>
            <a:spLocks noGrp="1" noChangeArrowheads="1"/>
          </p:cNvSpPr>
          <p:nvPr>
            <p:ph type="sldNum" sz="quarter" idx="12"/>
          </p:nvPr>
        </p:nvSpPr>
        <p:spPr/>
        <p:txBody>
          <a:bodyPr/>
          <a:lstStyle>
            <a:lvl1pPr>
              <a:defRPr/>
            </a:lvl1pPr>
          </a:lstStyle>
          <a:p>
            <a:pPr>
              <a:defRPr/>
            </a:pPr>
            <a:fld id="{48B677F6-E64B-489D-B294-7248076A59FA}" type="slidenum">
              <a:rPr lang="es-ES" altLang="en-US"/>
              <a:pPr>
                <a:defRPr/>
              </a:pPr>
              <a:t>‹#›</a:t>
            </a:fld>
            <a:endParaRPr lang="es-ES" altLang="en-US"/>
          </a:p>
        </p:txBody>
      </p:sp>
    </p:spTree>
    <p:extLst>
      <p:ext uri="{BB962C8B-B14F-4D97-AF65-F5344CB8AC3E}">
        <p14:creationId xmlns:p14="http://schemas.microsoft.com/office/powerpoint/2010/main" val="3030068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333377"/>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p:txBody>
          <a:bodyPr/>
          <a:lstStyle>
            <a:lvl1pPr>
              <a:defRPr/>
            </a:lvl1pPr>
          </a:lstStyle>
          <a:p>
            <a:pPr>
              <a:defRPr/>
            </a:pPr>
            <a:fld id="{E97C72D6-ED06-40F2-97B8-1805425B8175}" type="slidenum">
              <a:rPr lang="es-ES" altLang="en-US"/>
              <a:pPr>
                <a:defRPr/>
              </a:pPr>
              <a:t>‹#›</a:t>
            </a:fld>
            <a:endParaRPr lang="es-ES" altLang="en-US"/>
          </a:p>
        </p:txBody>
      </p:sp>
    </p:spTree>
    <p:extLst>
      <p:ext uri="{BB962C8B-B14F-4D97-AF65-F5344CB8AC3E}">
        <p14:creationId xmlns:p14="http://schemas.microsoft.com/office/powerpoint/2010/main" val="15343030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333377"/>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a:spLocks noGrp="1" noChangeArrowheads="1"/>
          </p:cNvSpPr>
          <p:nvPr>
            <p:ph type="dt" sz="half" idx="10"/>
          </p:nvPr>
        </p:nvSpPr>
        <p:spPr/>
        <p:txBody>
          <a:bodyPr/>
          <a:lstStyle>
            <a:lvl1pPr>
              <a:defRPr/>
            </a:lvl1pPr>
          </a:lstStyle>
          <a:p>
            <a:pPr>
              <a:defRPr/>
            </a:pPr>
            <a:endParaRPr lang="es-ES" altLang="en-US"/>
          </a:p>
        </p:txBody>
      </p:sp>
      <p:sp>
        <p:nvSpPr>
          <p:cNvPr id="4" name="Rectangle 5"/>
          <p:cNvSpPr>
            <a:spLocks noGrp="1" noChangeArrowheads="1"/>
          </p:cNvSpPr>
          <p:nvPr>
            <p:ph type="ftr" sz="quarter" idx="11"/>
          </p:nvPr>
        </p:nvSpPr>
        <p:spPr/>
        <p:txBody>
          <a:bodyPr/>
          <a:lstStyle>
            <a:lvl1pPr>
              <a:defRPr/>
            </a:lvl1pPr>
          </a:lstStyle>
          <a:p>
            <a:pPr>
              <a:defRPr/>
            </a:pPr>
            <a:endParaRPr lang="es-ES" altLang="en-US"/>
          </a:p>
        </p:txBody>
      </p:sp>
      <p:sp>
        <p:nvSpPr>
          <p:cNvPr id="5" name="Rectangle 6"/>
          <p:cNvSpPr>
            <a:spLocks noGrp="1" noChangeArrowheads="1"/>
          </p:cNvSpPr>
          <p:nvPr>
            <p:ph type="sldNum" sz="quarter" idx="12"/>
          </p:nvPr>
        </p:nvSpPr>
        <p:spPr/>
        <p:txBody>
          <a:bodyPr/>
          <a:lstStyle>
            <a:lvl1pPr>
              <a:defRPr/>
            </a:lvl1pPr>
          </a:lstStyle>
          <a:p>
            <a:pPr>
              <a:defRPr/>
            </a:pPr>
            <a:fld id="{88783AE0-636D-416A-BB43-9FF98B83525F}" type="slidenum">
              <a:rPr lang="es-ES" altLang="en-US"/>
              <a:pPr>
                <a:defRPr/>
              </a:pPr>
              <a:t>‹#›</a:t>
            </a:fld>
            <a:endParaRPr lang="es-ES" altLang="en-US"/>
          </a:p>
        </p:txBody>
      </p:sp>
    </p:spTree>
    <p:extLst>
      <p:ext uri="{BB962C8B-B14F-4D97-AF65-F5344CB8AC3E}">
        <p14:creationId xmlns:p14="http://schemas.microsoft.com/office/powerpoint/2010/main" val="16996931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333377"/>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Date Placeholder 5"/>
          <p:cNvSpPr>
            <a:spLocks noGrp="1" noChangeArrowheads="1"/>
          </p:cNvSpPr>
          <p:nvPr>
            <p:ph type="dt" sz="half" idx="10"/>
          </p:nvPr>
        </p:nvSpPr>
        <p:spPr/>
        <p:txBody>
          <a:bodyPr/>
          <a:lstStyle>
            <a:lvl1pPr>
              <a:defRPr/>
            </a:lvl1pPr>
          </a:lstStyle>
          <a:p>
            <a:pPr>
              <a:defRPr/>
            </a:pPr>
            <a:endParaRPr lang="es-ES" altLang="en-US"/>
          </a:p>
        </p:txBody>
      </p:sp>
      <p:sp>
        <p:nvSpPr>
          <p:cNvPr id="7" name="Footer Placeholder 6"/>
          <p:cNvSpPr>
            <a:spLocks noGrp="1" noChangeArrowheads="1"/>
          </p:cNvSpPr>
          <p:nvPr>
            <p:ph type="ftr" sz="quarter" idx="11"/>
          </p:nvPr>
        </p:nvSpPr>
        <p:spPr/>
        <p:txBody>
          <a:bodyPr/>
          <a:lstStyle>
            <a:lvl1pPr>
              <a:defRPr/>
            </a:lvl1pPr>
          </a:lstStyle>
          <a:p>
            <a:pPr>
              <a:defRPr/>
            </a:pPr>
            <a:endParaRPr lang="es-ES" altLang="en-US"/>
          </a:p>
        </p:txBody>
      </p:sp>
      <p:sp>
        <p:nvSpPr>
          <p:cNvPr id="8" name="Slide Number Placeholder 7"/>
          <p:cNvSpPr>
            <a:spLocks noGrp="1" noChangeArrowheads="1"/>
          </p:cNvSpPr>
          <p:nvPr>
            <p:ph type="sldNum" sz="quarter" idx="12"/>
          </p:nvPr>
        </p:nvSpPr>
        <p:spPr/>
        <p:txBody>
          <a:bodyPr/>
          <a:lstStyle>
            <a:lvl1pPr>
              <a:defRPr/>
            </a:lvl1pPr>
          </a:lstStyle>
          <a:p>
            <a:pPr>
              <a:defRPr/>
            </a:pPr>
            <a:fld id="{D1C4E6D9-2EF8-49CE-BA5D-3CE0BCA3605D}" type="slidenum">
              <a:rPr lang="es-ES" altLang="en-US"/>
              <a:pPr>
                <a:defRPr/>
              </a:pPr>
              <a:t>‹#›</a:t>
            </a:fld>
            <a:endParaRPr lang="es-ES" altLang="en-US"/>
          </a:p>
        </p:txBody>
      </p:sp>
    </p:spTree>
    <p:extLst>
      <p:ext uri="{BB962C8B-B14F-4D97-AF65-F5344CB8AC3E}">
        <p14:creationId xmlns:p14="http://schemas.microsoft.com/office/powerpoint/2010/main" val="27331410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333377"/>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987427"/>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Date Placeholder 5"/>
          <p:cNvSpPr>
            <a:spLocks noGrp="1" noChangeArrowheads="1"/>
          </p:cNvSpPr>
          <p:nvPr>
            <p:ph type="dt" sz="half" idx="10"/>
          </p:nvPr>
        </p:nvSpPr>
        <p:spPr/>
        <p:txBody>
          <a:bodyPr/>
          <a:lstStyle>
            <a:lvl1pPr>
              <a:defRPr/>
            </a:lvl1pPr>
          </a:lstStyle>
          <a:p>
            <a:pPr>
              <a:defRPr/>
            </a:pPr>
            <a:endParaRPr lang="es-ES" altLang="en-US"/>
          </a:p>
        </p:txBody>
      </p:sp>
      <p:sp>
        <p:nvSpPr>
          <p:cNvPr id="7" name="Footer Placeholder 6"/>
          <p:cNvSpPr>
            <a:spLocks noGrp="1" noChangeArrowheads="1"/>
          </p:cNvSpPr>
          <p:nvPr>
            <p:ph type="ftr" sz="quarter" idx="11"/>
          </p:nvPr>
        </p:nvSpPr>
        <p:spPr/>
        <p:txBody>
          <a:bodyPr/>
          <a:lstStyle>
            <a:lvl1pPr>
              <a:defRPr/>
            </a:lvl1pPr>
          </a:lstStyle>
          <a:p>
            <a:pPr>
              <a:defRPr/>
            </a:pPr>
            <a:endParaRPr lang="es-ES" altLang="en-US"/>
          </a:p>
        </p:txBody>
      </p:sp>
      <p:sp>
        <p:nvSpPr>
          <p:cNvPr id="8" name="Slide Number Placeholder 7"/>
          <p:cNvSpPr>
            <a:spLocks noGrp="1" noChangeArrowheads="1"/>
          </p:cNvSpPr>
          <p:nvPr>
            <p:ph type="sldNum" sz="quarter" idx="12"/>
          </p:nvPr>
        </p:nvSpPr>
        <p:spPr/>
        <p:txBody>
          <a:bodyPr/>
          <a:lstStyle>
            <a:lvl1pPr>
              <a:defRPr/>
            </a:lvl1pPr>
          </a:lstStyle>
          <a:p>
            <a:pPr>
              <a:defRPr/>
            </a:pPr>
            <a:fld id="{7D9B42BC-E733-4167-A916-34BF88B040FC}" type="slidenum">
              <a:rPr lang="es-ES" altLang="en-US"/>
              <a:pPr>
                <a:defRPr/>
              </a:pPr>
              <a:t>‹#›</a:t>
            </a:fld>
            <a:endParaRPr lang="es-ES" altLang="en-US"/>
          </a:p>
        </p:txBody>
      </p:sp>
    </p:spTree>
    <p:extLst>
      <p:ext uri="{BB962C8B-B14F-4D97-AF65-F5344CB8AC3E}">
        <p14:creationId xmlns:p14="http://schemas.microsoft.com/office/powerpoint/2010/main" val="537314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333377"/>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lvl1pPr>
          </a:lstStyle>
          <a:p>
            <a:pPr>
              <a:defRPr/>
            </a:pPr>
            <a:endParaRPr lang="es-ES" alt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s-ES" altLang="en-US"/>
          </a:p>
        </p:txBody>
      </p:sp>
      <p:sp>
        <p:nvSpPr>
          <p:cNvPr id="7" name="Slide Number Placeholder 6"/>
          <p:cNvSpPr>
            <a:spLocks noGrp="1" noChangeArrowheads="1"/>
          </p:cNvSpPr>
          <p:nvPr>
            <p:ph type="sldNum" sz="quarter" idx="12"/>
          </p:nvPr>
        </p:nvSpPr>
        <p:spPr/>
        <p:txBody>
          <a:bodyPr/>
          <a:lstStyle>
            <a:lvl1pPr>
              <a:defRPr/>
            </a:lvl1pPr>
          </a:lstStyle>
          <a:p>
            <a:pPr>
              <a:defRPr/>
            </a:pPr>
            <a:fld id="{05A08730-E4A1-4FC6-8A1E-E976D2BA4A92}" type="slidenum">
              <a:rPr lang="es-ES" altLang="en-US"/>
              <a:pPr>
                <a:defRPr/>
              </a:pPr>
              <a:t>‹#›</a:t>
            </a:fld>
            <a:endParaRPr lang="es-ES" altLang="en-US"/>
          </a:p>
        </p:txBody>
      </p:sp>
    </p:spTree>
    <p:extLst>
      <p:ext uri="{BB962C8B-B14F-4D97-AF65-F5344CB8AC3E}">
        <p14:creationId xmlns:p14="http://schemas.microsoft.com/office/powerpoint/2010/main" val="40057894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333377"/>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lvl1pPr>
          </a:lstStyle>
          <a:p>
            <a:pPr>
              <a:defRPr/>
            </a:pPr>
            <a:endParaRPr lang="es-ES" alt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s-ES" altLang="en-US"/>
          </a:p>
        </p:txBody>
      </p:sp>
      <p:sp>
        <p:nvSpPr>
          <p:cNvPr id="7" name="Slide Number Placeholder 6"/>
          <p:cNvSpPr>
            <a:spLocks noGrp="1" noChangeArrowheads="1"/>
          </p:cNvSpPr>
          <p:nvPr>
            <p:ph type="sldNum" sz="quarter" idx="12"/>
          </p:nvPr>
        </p:nvSpPr>
        <p:spPr/>
        <p:txBody>
          <a:bodyPr/>
          <a:lstStyle>
            <a:lvl1pPr>
              <a:defRPr/>
            </a:lvl1pPr>
          </a:lstStyle>
          <a:p>
            <a:pPr>
              <a:defRPr/>
            </a:pPr>
            <a:fld id="{762F1DB8-2201-4CB8-8B03-8E92A4E604A3}" type="slidenum">
              <a:rPr lang="es-ES" altLang="en-US"/>
              <a:pPr>
                <a:defRPr/>
              </a:pPr>
              <a:t>‹#›</a:t>
            </a:fld>
            <a:endParaRPr lang="es-ES" altLang="en-US"/>
          </a:p>
        </p:txBody>
      </p:sp>
    </p:spTree>
    <p:extLst>
      <p:ext uri="{BB962C8B-B14F-4D97-AF65-F5344CB8AC3E}">
        <p14:creationId xmlns:p14="http://schemas.microsoft.com/office/powerpoint/2010/main" val="500381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EE773B-0406-4621-A9B2-D552278F84C9}" type="slidenum">
              <a:rPr lang="es-ES" altLang="en-US">
                <a:solidFill>
                  <a:srgbClr val="000000"/>
                </a:solidFill>
              </a:rPr>
              <a:pPr>
                <a:defRPr/>
              </a:pPr>
              <a:t>‹#›</a:t>
            </a:fld>
            <a:endParaRPr lang="es-ES" altLang="en-US">
              <a:solidFill>
                <a:srgbClr val="000000"/>
              </a:solidFill>
            </a:endParaRPr>
          </a:p>
        </p:txBody>
      </p:sp>
    </p:spTree>
    <p:extLst>
      <p:ext uri="{BB962C8B-B14F-4D97-AF65-F5344CB8AC3E}">
        <p14:creationId xmlns:p14="http://schemas.microsoft.com/office/powerpoint/2010/main" val="11892725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333375"/>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35696" y="116632"/>
            <a:ext cx="6851104" cy="922114"/>
          </a:xfrm>
        </p:spPr>
        <p:txBody>
          <a:bodyPr/>
          <a:lstStyle>
            <a:lvl1pPr algn="l">
              <a:defRPr sz="4000">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lvl1pPr>
          </a:lstStyle>
          <a:p>
            <a:pPr>
              <a:defRPr/>
            </a:pPr>
            <a:endParaRPr lang="es-ES" altLang="en-US">
              <a:solidFill>
                <a:srgbClr val="000000"/>
              </a:solidFill>
            </a:endParaRPr>
          </a:p>
        </p:txBody>
      </p:sp>
      <p:sp>
        <p:nvSpPr>
          <p:cNvPr id="6" name="Footer Placeholder 5"/>
          <p:cNvSpPr>
            <a:spLocks noGrp="1" noChangeArrowheads="1"/>
          </p:cNvSpPr>
          <p:nvPr>
            <p:ph type="ftr" sz="quarter" idx="11"/>
          </p:nvPr>
        </p:nvSpPr>
        <p:spPr/>
        <p:txBody>
          <a:bodyPr/>
          <a:lstStyle>
            <a:lvl1pPr>
              <a:defRPr/>
            </a:lvl1pPr>
          </a:lstStyle>
          <a:p>
            <a:pPr>
              <a:defRPr/>
            </a:pPr>
            <a:endParaRPr lang="es-ES" altLang="en-US">
              <a:solidFill>
                <a:srgbClr val="000000"/>
              </a:solidFill>
            </a:endParaRPr>
          </a:p>
        </p:txBody>
      </p:sp>
      <p:sp>
        <p:nvSpPr>
          <p:cNvPr id="7" name="Slide Number Placeholder 6"/>
          <p:cNvSpPr>
            <a:spLocks noGrp="1" noChangeArrowheads="1"/>
          </p:cNvSpPr>
          <p:nvPr>
            <p:ph type="sldNum" sz="quarter" idx="12"/>
          </p:nvPr>
        </p:nvSpPr>
        <p:spPr/>
        <p:txBody>
          <a:bodyPr/>
          <a:lstStyle>
            <a:lvl1pPr>
              <a:defRPr/>
            </a:lvl1pPr>
          </a:lstStyle>
          <a:p>
            <a:pPr>
              <a:defRPr/>
            </a:pPr>
            <a:fld id="{AF45B6BC-AD3E-425C-AD93-18ACCE4B32BE}" type="slidenum">
              <a:rPr lang="es-ES" altLang="en-US">
                <a:solidFill>
                  <a:srgbClr val="000000"/>
                </a:solidFill>
              </a:rPr>
              <a:pPr>
                <a:defRPr/>
              </a:pPr>
              <a:t>‹#›</a:t>
            </a:fld>
            <a:endParaRPr lang="es-ES" altLang="en-US">
              <a:solidFill>
                <a:srgbClr val="000000"/>
              </a:solidFill>
            </a:endParaRPr>
          </a:p>
        </p:txBody>
      </p:sp>
    </p:spTree>
    <p:extLst>
      <p:ext uri="{BB962C8B-B14F-4D97-AF65-F5344CB8AC3E}">
        <p14:creationId xmlns:p14="http://schemas.microsoft.com/office/powerpoint/2010/main" val="24341982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333375"/>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vl1pPr>
          </a:lstStyle>
          <a:p>
            <a:pPr>
              <a:defRPr/>
            </a:pPr>
            <a:endParaRPr lang="es-ES" altLang="en-US">
              <a:solidFill>
                <a:srgbClr val="000000"/>
              </a:solidFill>
            </a:endParaRPr>
          </a:p>
        </p:txBody>
      </p:sp>
      <p:sp>
        <p:nvSpPr>
          <p:cNvPr id="6" name="Footer Placeholder 5"/>
          <p:cNvSpPr>
            <a:spLocks noGrp="1" noChangeArrowheads="1"/>
          </p:cNvSpPr>
          <p:nvPr>
            <p:ph type="ftr" sz="quarter" idx="11"/>
          </p:nvPr>
        </p:nvSpPr>
        <p:spPr/>
        <p:txBody>
          <a:bodyPr/>
          <a:lstStyle>
            <a:lvl1pPr>
              <a:defRPr/>
            </a:lvl1pPr>
          </a:lstStyle>
          <a:p>
            <a:pPr>
              <a:defRPr/>
            </a:pPr>
            <a:endParaRPr lang="es-ES" altLang="en-US">
              <a:solidFill>
                <a:srgbClr val="000000"/>
              </a:solidFill>
            </a:endParaRPr>
          </a:p>
        </p:txBody>
      </p:sp>
      <p:sp>
        <p:nvSpPr>
          <p:cNvPr id="7" name="Slide Number Placeholder 6"/>
          <p:cNvSpPr>
            <a:spLocks noGrp="1" noChangeArrowheads="1"/>
          </p:cNvSpPr>
          <p:nvPr>
            <p:ph type="sldNum" sz="quarter" idx="12"/>
          </p:nvPr>
        </p:nvSpPr>
        <p:spPr/>
        <p:txBody>
          <a:bodyPr/>
          <a:lstStyle>
            <a:lvl1pPr>
              <a:defRPr/>
            </a:lvl1pPr>
          </a:lstStyle>
          <a:p>
            <a:pPr>
              <a:defRPr/>
            </a:pPr>
            <a:fld id="{48B677F6-E64B-489D-B294-7248076A59FA}" type="slidenum">
              <a:rPr lang="es-ES" altLang="en-US">
                <a:solidFill>
                  <a:srgbClr val="000000"/>
                </a:solidFill>
              </a:rPr>
              <a:pPr>
                <a:defRPr/>
              </a:pPr>
              <a:t>‹#›</a:t>
            </a:fld>
            <a:endParaRPr lang="es-ES" altLang="en-US">
              <a:solidFill>
                <a:srgbClr val="000000"/>
              </a:solidFill>
            </a:endParaRPr>
          </a:p>
        </p:txBody>
      </p:sp>
    </p:spTree>
    <p:extLst>
      <p:ext uri="{BB962C8B-B14F-4D97-AF65-F5344CB8AC3E}">
        <p14:creationId xmlns:p14="http://schemas.microsoft.com/office/powerpoint/2010/main" val="23741746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333375"/>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p:txBody>
          <a:bodyPr/>
          <a:lstStyle>
            <a:lvl1pPr>
              <a:defRPr/>
            </a:lvl1pPr>
          </a:lstStyle>
          <a:p>
            <a:pPr>
              <a:defRPr/>
            </a:pPr>
            <a:endParaRPr lang="es-ES" altLang="en-US">
              <a:solidFill>
                <a:srgbClr val="000000"/>
              </a:solidFill>
            </a:endParaRPr>
          </a:p>
        </p:txBody>
      </p:sp>
      <p:sp>
        <p:nvSpPr>
          <p:cNvPr id="7" name="Footer Placeholder 6"/>
          <p:cNvSpPr>
            <a:spLocks noGrp="1" noChangeArrowheads="1"/>
          </p:cNvSpPr>
          <p:nvPr>
            <p:ph type="ftr" sz="quarter" idx="11"/>
          </p:nvPr>
        </p:nvSpPr>
        <p:spPr/>
        <p:txBody>
          <a:bodyPr/>
          <a:lstStyle>
            <a:lvl1pPr>
              <a:defRPr/>
            </a:lvl1pPr>
          </a:lstStyle>
          <a:p>
            <a:pPr>
              <a:defRPr/>
            </a:pPr>
            <a:endParaRPr lang="es-ES" altLang="en-US">
              <a:solidFill>
                <a:srgbClr val="000000"/>
              </a:solidFill>
            </a:endParaRPr>
          </a:p>
        </p:txBody>
      </p:sp>
      <p:sp>
        <p:nvSpPr>
          <p:cNvPr id="8" name="Slide Number Placeholder 7"/>
          <p:cNvSpPr>
            <a:spLocks noGrp="1" noChangeArrowheads="1"/>
          </p:cNvSpPr>
          <p:nvPr>
            <p:ph type="sldNum" sz="quarter" idx="12"/>
          </p:nvPr>
        </p:nvSpPr>
        <p:spPr/>
        <p:txBody>
          <a:bodyPr/>
          <a:lstStyle>
            <a:lvl1pPr>
              <a:defRPr/>
            </a:lvl1pPr>
          </a:lstStyle>
          <a:p>
            <a:pPr>
              <a:defRPr/>
            </a:pPr>
            <a:fld id="{9252EA80-BDD6-4B7A-86E7-906D6BC96DCD}" type="slidenum">
              <a:rPr lang="es-ES" altLang="en-US">
                <a:solidFill>
                  <a:srgbClr val="000000"/>
                </a:solidFill>
              </a:rPr>
              <a:pPr>
                <a:defRPr/>
              </a:pPr>
              <a:t>‹#›</a:t>
            </a:fld>
            <a:endParaRPr lang="es-ES" altLang="en-US">
              <a:solidFill>
                <a:srgbClr val="000000"/>
              </a:solidFill>
            </a:endParaRPr>
          </a:p>
        </p:txBody>
      </p:sp>
    </p:spTree>
    <p:extLst>
      <p:ext uri="{BB962C8B-B14F-4D97-AF65-F5344CB8AC3E}">
        <p14:creationId xmlns:p14="http://schemas.microsoft.com/office/powerpoint/2010/main" val="2919884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8" y="333375"/>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p:txBody>
          <a:bodyPr/>
          <a:lstStyle>
            <a:lvl1pPr>
              <a:defRPr/>
            </a:lvl1pPr>
          </a:lstStyle>
          <a:p>
            <a:pPr>
              <a:defRPr/>
            </a:pPr>
            <a:endParaRPr lang="es-ES" altLang="en-US"/>
          </a:p>
        </p:txBody>
      </p:sp>
      <p:sp>
        <p:nvSpPr>
          <p:cNvPr id="7" name="Footer Placeholder 6"/>
          <p:cNvSpPr>
            <a:spLocks noGrp="1" noChangeArrowheads="1"/>
          </p:cNvSpPr>
          <p:nvPr>
            <p:ph type="ftr" sz="quarter" idx="11"/>
          </p:nvPr>
        </p:nvSpPr>
        <p:spPr/>
        <p:txBody>
          <a:bodyPr/>
          <a:lstStyle>
            <a:lvl1pPr>
              <a:defRPr/>
            </a:lvl1pPr>
          </a:lstStyle>
          <a:p>
            <a:pPr>
              <a:defRPr/>
            </a:pPr>
            <a:endParaRPr lang="es-ES" altLang="en-US"/>
          </a:p>
        </p:txBody>
      </p:sp>
      <p:sp>
        <p:nvSpPr>
          <p:cNvPr id="8" name="Slide Number Placeholder 7"/>
          <p:cNvSpPr>
            <a:spLocks noGrp="1" noChangeArrowheads="1"/>
          </p:cNvSpPr>
          <p:nvPr>
            <p:ph type="sldNum" sz="quarter" idx="12"/>
          </p:nvPr>
        </p:nvSpPr>
        <p:spPr/>
        <p:txBody>
          <a:bodyPr/>
          <a:lstStyle>
            <a:lvl1pPr>
              <a:defRPr/>
            </a:lvl1pPr>
          </a:lstStyle>
          <a:p>
            <a:pPr>
              <a:defRPr/>
            </a:pPr>
            <a:fld id="{9252EA80-BDD6-4B7A-86E7-906D6BC96DCD}" type="slidenum">
              <a:rPr lang="es-ES" altLang="en-US"/>
              <a:pPr>
                <a:defRPr/>
              </a:pPr>
              <a:t>‹#›</a:t>
            </a:fld>
            <a:endParaRPr lang="es-ES" altLang="en-US"/>
          </a:p>
        </p:txBody>
      </p:sp>
    </p:spTree>
    <p:extLst>
      <p:ext uri="{BB962C8B-B14F-4D97-AF65-F5344CB8AC3E}">
        <p14:creationId xmlns:p14="http://schemas.microsoft.com/office/powerpoint/2010/main" val="31544887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333375"/>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Grp="1" noChangeArrowheads="1"/>
          </p:cNvSpPr>
          <p:nvPr>
            <p:ph type="dt" sz="half" idx="10"/>
          </p:nvPr>
        </p:nvSpPr>
        <p:spPr/>
        <p:txBody>
          <a:bodyPr/>
          <a:lstStyle>
            <a:lvl1pPr>
              <a:defRPr/>
            </a:lvl1pPr>
          </a:lstStyle>
          <a:p>
            <a:pPr>
              <a:defRPr/>
            </a:pPr>
            <a:endParaRPr lang="es-ES" altLang="en-US">
              <a:solidFill>
                <a:srgbClr val="000000"/>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es-ES" altLang="en-US">
              <a:solidFill>
                <a:srgbClr val="000000"/>
              </a:solidFill>
            </a:endParaRPr>
          </a:p>
        </p:txBody>
      </p:sp>
      <p:sp>
        <p:nvSpPr>
          <p:cNvPr id="10" name="Rectangle 6"/>
          <p:cNvSpPr>
            <a:spLocks noGrp="1" noChangeArrowheads="1"/>
          </p:cNvSpPr>
          <p:nvPr>
            <p:ph type="sldNum" sz="quarter" idx="12"/>
          </p:nvPr>
        </p:nvSpPr>
        <p:spPr/>
        <p:txBody>
          <a:bodyPr/>
          <a:lstStyle>
            <a:lvl1pPr>
              <a:defRPr/>
            </a:lvl1pPr>
          </a:lstStyle>
          <a:p>
            <a:pPr>
              <a:defRPr/>
            </a:pPr>
            <a:fld id="{96721A97-01E1-46DA-90D9-B92E9A924E8B}" type="slidenum">
              <a:rPr lang="es-ES" altLang="en-US">
                <a:solidFill>
                  <a:srgbClr val="000000"/>
                </a:solidFill>
              </a:rPr>
              <a:pPr>
                <a:defRPr/>
              </a:pPr>
              <a:t>‹#›</a:t>
            </a:fld>
            <a:endParaRPr lang="es-ES" altLang="en-US">
              <a:solidFill>
                <a:srgbClr val="000000"/>
              </a:solidFill>
            </a:endParaRPr>
          </a:p>
        </p:txBody>
      </p:sp>
    </p:spTree>
    <p:extLst>
      <p:ext uri="{BB962C8B-B14F-4D97-AF65-F5344CB8AC3E}">
        <p14:creationId xmlns:p14="http://schemas.microsoft.com/office/powerpoint/2010/main" val="12719857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333375"/>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p:txBody>
          <a:bodyPr/>
          <a:lstStyle>
            <a:lvl1pPr>
              <a:defRPr/>
            </a:lvl1pPr>
          </a:lstStyle>
          <a:p>
            <a:pPr>
              <a:defRPr/>
            </a:pPr>
            <a:endParaRPr lang="es-E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s-E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97C72D6-ED06-40F2-97B8-1805425B8175}" type="slidenum">
              <a:rPr lang="es-ES" altLang="en-US">
                <a:solidFill>
                  <a:srgbClr val="000000"/>
                </a:solidFill>
              </a:rPr>
              <a:pPr>
                <a:defRPr/>
              </a:pPr>
              <a:t>‹#›</a:t>
            </a:fld>
            <a:endParaRPr lang="es-ES" altLang="en-US">
              <a:solidFill>
                <a:srgbClr val="000000"/>
              </a:solidFill>
            </a:endParaRPr>
          </a:p>
        </p:txBody>
      </p:sp>
    </p:spTree>
    <p:extLst>
      <p:ext uri="{BB962C8B-B14F-4D97-AF65-F5344CB8AC3E}">
        <p14:creationId xmlns:p14="http://schemas.microsoft.com/office/powerpoint/2010/main" val="7057573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333375"/>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a:spLocks noGrp="1" noChangeArrowheads="1"/>
          </p:cNvSpPr>
          <p:nvPr>
            <p:ph type="dt" sz="half" idx="10"/>
          </p:nvPr>
        </p:nvSpPr>
        <p:spPr/>
        <p:txBody>
          <a:bodyPr/>
          <a:lstStyle>
            <a:lvl1pPr>
              <a:defRPr/>
            </a:lvl1pPr>
          </a:lstStyle>
          <a:p>
            <a:pPr>
              <a:defRPr/>
            </a:pPr>
            <a:endParaRPr lang="es-ES" alt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s-ES" alt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88783AE0-636D-416A-BB43-9FF98B83525F}" type="slidenum">
              <a:rPr lang="es-ES" altLang="en-US">
                <a:solidFill>
                  <a:srgbClr val="000000"/>
                </a:solidFill>
              </a:rPr>
              <a:pPr>
                <a:defRPr/>
              </a:pPr>
              <a:t>‹#›</a:t>
            </a:fld>
            <a:endParaRPr lang="es-ES" altLang="en-US">
              <a:solidFill>
                <a:srgbClr val="000000"/>
              </a:solidFill>
            </a:endParaRPr>
          </a:p>
        </p:txBody>
      </p:sp>
    </p:spTree>
    <p:extLst>
      <p:ext uri="{BB962C8B-B14F-4D97-AF65-F5344CB8AC3E}">
        <p14:creationId xmlns:p14="http://schemas.microsoft.com/office/powerpoint/2010/main" val="4531539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333375"/>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5"/>
          <p:cNvSpPr>
            <a:spLocks noGrp="1" noChangeArrowheads="1"/>
          </p:cNvSpPr>
          <p:nvPr>
            <p:ph type="dt" sz="half" idx="10"/>
          </p:nvPr>
        </p:nvSpPr>
        <p:spPr/>
        <p:txBody>
          <a:bodyPr/>
          <a:lstStyle>
            <a:lvl1pPr>
              <a:defRPr/>
            </a:lvl1pPr>
          </a:lstStyle>
          <a:p>
            <a:pPr>
              <a:defRPr/>
            </a:pPr>
            <a:endParaRPr lang="es-ES" altLang="en-US">
              <a:solidFill>
                <a:srgbClr val="000000"/>
              </a:solidFill>
            </a:endParaRPr>
          </a:p>
        </p:txBody>
      </p:sp>
      <p:sp>
        <p:nvSpPr>
          <p:cNvPr id="7" name="Footer Placeholder 6"/>
          <p:cNvSpPr>
            <a:spLocks noGrp="1" noChangeArrowheads="1"/>
          </p:cNvSpPr>
          <p:nvPr>
            <p:ph type="ftr" sz="quarter" idx="11"/>
          </p:nvPr>
        </p:nvSpPr>
        <p:spPr/>
        <p:txBody>
          <a:bodyPr/>
          <a:lstStyle>
            <a:lvl1pPr>
              <a:defRPr/>
            </a:lvl1pPr>
          </a:lstStyle>
          <a:p>
            <a:pPr>
              <a:defRPr/>
            </a:pPr>
            <a:endParaRPr lang="es-ES" altLang="en-US">
              <a:solidFill>
                <a:srgbClr val="000000"/>
              </a:solidFill>
            </a:endParaRPr>
          </a:p>
        </p:txBody>
      </p:sp>
      <p:sp>
        <p:nvSpPr>
          <p:cNvPr id="8" name="Slide Number Placeholder 7"/>
          <p:cNvSpPr>
            <a:spLocks noGrp="1" noChangeArrowheads="1"/>
          </p:cNvSpPr>
          <p:nvPr>
            <p:ph type="sldNum" sz="quarter" idx="12"/>
          </p:nvPr>
        </p:nvSpPr>
        <p:spPr/>
        <p:txBody>
          <a:bodyPr/>
          <a:lstStyle>
            <a:lvl1pPr>
              <a:defRPr/>
            </a:lvl1pPr>
          </a:lstStyle>
          <a:p>
            <a:pPr>
              <a:defRPr/>
            </a:pPr>
            <a:fld id="{D1C4E6D9-2EF8-49CE-BA5D-3CE0BCA3605D}" type="slidenum">
              <a:rPr lang="es-ES" altLang="en-US">
                <a:solidFill>
                  <a:srgbClr val="000000"/>
                </a:solidFill>
              </a:rPr>
              <a:pPr>
                <a:defRPr/>
              </a:pPr>
              <a:t>‹#›</a:t>
            </a:fld>
            <a:endParaRPr lang="es-ES" altLang="en-US">
              <a:solidFill>
                <a:srgbClr val="000000"/>
              </a:solidFill>
            </a:endParaRPr>
          </a:p>
        </p:txBody>
      </p:sp>
    </p:spTree>
    <p:extLst>
      <p:ext uri="{BB962C8B-B14F-4D97-AF65-F5344CB8AC3E}">
        <p14:creationId xmlns:p14="http://schemas.microsoft.com/office/powerpoint/2010/main" val="18100752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333375"/>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5"/>
          <p:cNvSpPr>
            <a:spLocks noGrp="1" noChangeArrowheads="1"/>
          </p:cNvSpPr>
          <p:nvPr>
            <p:ph type="dt" sz="half" idx="10"/>
          </p:nvPr>
        </p:nvSpPr>
        <p:spPr/>
        <p:txBody>
          <a:bodyPr/>
          <a:lstStyle>
            <a:lvl1pPr>
              <a:defRPr/>
            </a:lvl1pPr>
          </a:lstStyle>
          <a:p>
            <a:pPr>
              <a:defRPr/>
            </a:pPr>
            <a:endParaRPr lang="es-ES" altLang="en-US">
              <a:solidFill>
                <a:srgbClr val="000000"/>
              </a:solidFill>
            </a:endParaRPr>
          </a:p>
        </p:txBody>
      </p:sp>
      <p:sp>
        <p:nvSpPr>
          <p:cNvPr id="7" name="Footer Placeholder 6"/>
          <p:cNvSpPr>
            <a:spLocks noGrp="1" noChangeArrowheads="1"/>
          </p:cNvSpPr>
          <p:nvPr>
            <p:ph type="ftr" sz="quarter" idx="11"/>
          </p:nvPr>
        </p:nvSpPr>
        <p:spPr/>
        <p:txBody>
          <a:bodyPr/>
          <a:lstStyle>
            <a:lvl1pPr>
              <a:defRPr/>
            </a:lvl1pPr>
          </a:lstStyle>
          <a:p>
            <a:pPr>
              <a:defRPr/>
            </a:pPr>
            <a:endParaRPr lang="es-ES" altLang="en-US">
              <a:solidFill>
                <a:srgbClr val="000000"/>
              </a:solidFill>
            </a:endParaRPr>
          </a:p>
        </p:txBody>
      </p:sp>
      <p:sp>
        <p:nvSpPr>
          <p:cNvPr id="8" name="Slide Number Placeholder 7"/>
          <p:cNvSpPr>
            <a:spLocks noGrp="1" noChangeArrowheads="1"/>
          </p:cNvSpPr>
          <p:nvPr>
            <p:ph type="sldNum" sz="quarter" idx="12"/>
          </p:nvPr>
        </p:nvSpPr>
        <p:spPr/>
        <p:txBody>
          <a:bodyPr/>
          <a:lstStyle>
            <a:lvl1pPr>
              <a:defRPr/>
            </a:lvl1pPr>
          </a:lstStyle>
          <a:p>
            <a:pPr>
              <a:defRPr/>
            </a:pPr>
            <a:fld id="{7D9B42BC-E733-4167-A916-34BF88B040FC}" type="slidenum">
              <a:rPr lang="es-ES" altLang="en-US">
                <a:solidFill>
                  <a:srgbClr val="000000"/>
                </a:solidFill>
              </a:rPr>
              <a:pPr>
                <a:defRPr/>
              </a:pPr>
              <a:t>‹#›</a:t>
            </a:fld>
            <a:endParaRPr lang="es-ES" altLang="en-US">
              <a:solidFill>
                <a:srgbClr val="000000"/>
              </a:solidFill>
            </a:endParaRPr>
          </a:p>
        </p:txBody>
      </p:sp>
    </p:spTree>
    <p:extLst>
      <p:ext uri="{BB962C8B-B14F-4D97-AF65-F5344CB8AC3E}">
        <p14:creationId xmlns:p14="http://schemas.microsoft.com/office/powerpoint/2010/main" val="40753843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333375"/>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lvl1pPr>
          </a:lstStyle>
          <a:p>
            <a:pPr>
              <a:defRPr/>
            </a:pPr>
            <a:endParaRPr lang="es-ES" altLang="en-US">
              <a:solidFill>
                <a:srgbClr val="000000"/>
              </a:solidFill>
            </a:endParaRPr>
          </a:p>
        </p:txBody>
      </p:sp>
      <p:sp>
        <p:nvSpPr>
          <p:cNvPr id="6" name="Footer Placeholder 5"/>
          <p:cNvSpPr>
            <a:spLocks noGrp="1" noChangeArrowheads="1"/>
          </p:cNvSpPr>
          <p:nvPr>
            <p:ph type="ftr" sz="quarter" idx="11"/>
          </p:nvPr>
        </p:nvSpPr>
        <p:spPr/>
        <p:txBody>
          <a:bodyPr/>
          <a:lstStyle>
            <a:lvl1pPr>
              <a:defRPr/>
            </a:lvl1pPr>
          </a:lstStyle>
          <a:p>
            <a:pPr>
              <a:defRPr/>
            </a:pPr>
            <a:endParaRPr lang="es-ES" altLang="en-US">
              <a:solidFill>
                <a:srgbClr val="000000"/>
              </a:solidFill>
            </a:endParaRPr>
          </a:p>
        </p:txBody>
      </p:sp>
      <p:sp>
        <p:nvSpPr>
          <p:cNvPr id="7" name="Slide Number Placeholder 6"/>
          <p:cNvSpPr>
            <a:spLocks noGrp="1" noChangeArrowheads="1"/>
          </p:cNvSpPr>
          <p:nvPr>
            <p:ph type="sldNum" sz="quarter" idx="12"/>
          </p:nvPr>
        </p:nvSpPr>
        <p:spPr/>
        <p:txBody>
          <a:bodyPr/>
          <a:lstStyle>
            <a:lvl1pPr>
              <a:defRPr/>
            </a:lvl1pPr>
          </a:lstStyle>
          <a:p>
            <a:pPr>
              <a:defRPr/>
            </a:pPr>
            <a:fld id="{05A08730-E4A1-4FC6-8A1E-E976D2BA4A92}" type="slidenum">
              <a:rPr lang="es-ES" altLang="en-US">
                <a:solidFill>
                  <a:srgbClr val="000000"/>
                </a:solidFill>
              </a:rPr>
              <a:pPr>
                <a:defRPr/>
              </a:pPr>
              <a:t>‹#›</a:t>
            </a:fld>
            <a:endParaRPr lang="es-ES" altLang="en-US">
              <a:solidFill>
                <a:srgbClr val="000000"/>
              </a:solidFill>
            </a:endParaRPr>
          </a:p>
        </p:txBody>
      </p:sp>
    </p:spTree>
    <p:extLst>
      <p:ext uri="{BB962C8B-B14F-4D97-AF65-F5344CB8AC3E}">
        <p14:creationId xmlns:p14="http://schemas.microsoft.com/office/powerpoint/2010/main" val="11855144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333375"/>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lvl1pPr>
          </a:lstStyle>
          <a:p>
            <a:pPr>
              <a:defRPr/>
            </a:pPr>
            <a:endParaRPr lang="es-ES" altLang="en-US">
              <a:solidFill>
                <a:srgbClr val="000000"/>
              </a:solidFill>
            </a:endParaRPr>
          </a:p>
        </p:txBody>
      </p:sp>
      <p:sp>
        <p:nvSpPr>
          <p:cNvPr id="6" name="Footer Placeholder 5"/>
          <p:cNvSpPr>
            <a:spLocks noGrp="1" noChangeArrowheads="1"/>
          </p:cNvSpPr>
          <p:nvPr>
            <p:ph type="ftr" sz="quarter" idx="11"/>
          </p:nvPr>
        </p:nvSpPr>
        <p:spPr/>
        <p:txBody>
          <a:bodyPr/>
          <a:lstStyle>
            <a:lvl1pPr>
              <a:defRPr/>
            </a:lvl1pPr>
          </a:lstStyle>
          <a:p>
            <a:pPr>
              <a:defRPr/>
            </a:pPr>
            <a:endParaRPr lang="es-ES" altLang="en-US">
              <a:solidFill>
                <a:srgbClr val="000000"/>
              </a:solidFill>
            </a:endParaRPr>
          </a:p>
        </p:txBody>
      </p:sp>
      <p:sp>
        <p:nvSpPr>
          <p:cNvPr id="7" name="Slide Number Placeholder 6"/>
          <p:cNvSpPr>
            <a:spLocks noGrp="1" noChangeArrowheads="1"/>
          </p:cNvSpPr>
          <p:nvPr>
            <p:ph type="sldNum" sz="quarter" idx="12"/>
          </p:nvPr>
        </p:nvSpPr>
        <p:spPr/>
        <p:txBody>
          <a:bodyPr/>
          <a:lstStyle>
            <a:lvl1pPr>
              <a:defRPr/>
            </a:lvl1pPr>
          </a:lstStyle>
          <a:p>
            <a:pPr>
              <a:defRPr/>
            </a:pPr>
            <a:fld id="{762F1DB8-2201-4CB8-8B03-8E92A4E604A3}" type="slidenum">
              <a:rPr lang="es-ES" altLang="en-US">
                <a:solidFill>
                  <a:srgbClr val="000000"/>
                </a:solidFill>
              </a:rPr>
              <a:pPr>
                <a:defRPr/>
              </a:pPr>
              <a:t>‹#›</a:t>
            </a:fld>
            <a:endParaRPr lang="es-ES" altLang="en-US">
              <a:solidFill>
                <a:srgbClr val="000000"/>
              </a:solidFill>
            </a:endParaRPr>
          </a:p>
        </p:txBody>
      </p:sp>
    </p:spTree>
    <p:extLst>
      <p:ext uri="{BB962C8B-B14F-4D97-AF65-F5344CB8AC3E}">
        <p14:creationId xmlns:p14="http://schemas.microsoft.com/office/powerpoint/2010/main" val="1588225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8" y="333375"/>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Grp="1" noChangeArrowheads="1"/>
          </p:cNvSpPr>
          <p:nvPr>
            <p:ph type="dt" sz="half" idx="10"/>
          </p:nvPr>
        </p:nvSpPr>
        <p:spPr/>
        <p:txBody>
          <a:bodyPr/>
          <a:lstStyle>
            <a:lvl1pPr>
              <a:defRPr/>
            </a:lvl1pPr>
          </a:lstStyle>
          <a:p>
            <a:pPr>
              <a:defRPr/>
            </a:pPr>
            <a:endParaRPr lang="es-ES" altLang="en-US"/>
          </a:p>
        </p:txBody>
      </p:sp>
      <p:sp>
        <p:nvSpPr>
          <p:cNvPr id="9" name="Rectangle 5"/>
          <p:cNvSpPr>
            <a:spLocks noGrp="1" noChangeArrowheads="1"/>
          </p:cNvSpPr>
          <p:nvPr>
            <p:ph type="ftr" sz="quarter" idx="11"/>
          </p:nvPr>
        </p:nvSpPr>
        <p:spPr/>
        <p:txBody>
          <a:bodyPr/>
          <a:lstStyle>
            <a:lvl1pPr>
              <a:defRPr/>
            </a:lvl1pPr>
          </a:lstStyle>
          <a:p>
            <a:pPr>
              <a:defRPr/>
            </a:pPr>
            <a:endParaRPr lang="es-ES" altLang="en-US"/>
          </a:p>
        </p:txBody>
      </p:sp>
      <p:sp>
        <p:nvSpPr>
          <p:cNvPr id="10" name="Rectangle 6"/>
          <p:cNvSpPr>
            <a:spLocks noGrp="1" noChangeArrowheads="1"/>
          </p:cNvSpPr>
          <p:nvPr>
            <p:ph type="sldNum" sz="quarter" idx="12"/>
          </p:nvPr>
        </p:nvSpPr>
        <p:spPr/>
        <p:txBody>
          <a:bodyPr/>
          <a:lstStyle>
            <a:lvl1pPr>
              <a:defRPr/>
            </a:lvl1pPr>
          </a:lstStyle>
          <a:p>
            <a:pPr>
              <a:defRPr/>
            </a:pPr>
            <a:fld id="{96721A97-01E1-46DA-90D9-B92E9A924E8B}" type="slidenum">
              <a:rPr lang="es-ES" altLang="en-US"/>
              <a:pPr>
                <a:defRPr/>
              </a:pPr>
              <a:t>‹#›</a:t>
            </a:fld>
            <a:endParaRPr lang="es-ES" altLang="en-US"/>
          </a:p>
        </p:txBody>
      </p:sp>
    </p:spTree>
    <p:extLst>
      <p:ext uri="{BB962C8B-B14F-4D97-AF65-F5344CB8AC3E}">
        <p14:creationId xmlns:p14="http://schemas.microsoft.com/office/powerpoint/2010/main" val="3464806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8" y="333375"/>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p:txBody>
          <a:bodyPr/>
          <a:lstStyle>
            <a:lvl1pPr>
              <a:defRPr/>
            </a:lvl1pPr>
          </a:lstStyle>
          <a:p>
            <a:pPr>
              <a:defRPr/>
            </a:pPr>
            <a:fld id="{E97C72D6-ED06-40F2-97B8-1805425B8175}" type="slidenum">
              <a:rPr lang="es-ES" altLang="en-US"/>
              <a:pPr>
                <a:defRPr/>
              </a:pPr>
              <a:t>‹#›</a:t>
            </a:fld>
            <a:endParaRPr lang="es-ES" altLang="en-US"/>
          </a:p>
        </p:txBody>
      </p:sp>
    </p:spTree>
    <p:extLst>
      <p:ext uri="{BB962C8B-B14F-4D97-AF65-F5344CB8AC3E}">
        <p14:creationId xmlns:p14="http://schemas.microsoft.com/office/powerpoint/2010/main" val="616386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8" y="333375"/>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a:spLocks noGrp="1" noChangeArrowheads="1"/>
          </p:cNvSpPr>
          <p:nvPr>
            <p:ph type="dt" sz="half" idx="10"/>
          </p:nvPr>
        </p:nvSpPr>
        <p:spPr/>
        <p:txBody>
          <a:bodyPr/>
          <a:lstStyle>
            <a:lvl1pPr>
              <a:defRPr/>
            </a:lvl1pPr>
          </a:lstStyle>
          <a:p>
            <a:pPr>
              <a:defRPr/>
            </a:pPr>
            <a:endParaRPr lang="es-ES" altLang="en-US"/>
          </a:p>
        </p:txBody>
      </p:sp>
      <p:sp>
        <p:nvSpPr>
          <p:cNvPr id="4" name="Rectangle 5"/>
          <p:cNvSpPr>
            <a:spLocks noGrp="1" noChangeArrowheads="1"/>
          </p:cNvSpPr>
          <p:nvPr>
            <p:ph type="ftr" sz="quarter" idx="11"/>
          </p:nvPr>
        </p:nvSpPr>
        <p:spPr/>
        <p:txBody>
          <a:bodyPr/>
          <a:lstStyle>
            <a:lvl1pPr>
              <a:defRPr/>
            </a:lvl1pPr>
          </a:lstStyle>
          <a:p>
            <a:pPr>
              <a:defRPr/>
            </a:pPr>
            <a:endParaRPr lang="es-ES" altLang="en-US"/>
          </a:p>
        </p:txBody>
      </p:sp>
      <p:sp>
        <p:nvSpPr>
          <p:cNvPr id="5" name="Rectangle 6"/>
          <p:cNvSpPr>
            <a:spLocks noGrp="1" noChangeArrowheads="1"/>
          </p:cNvSpPr>
          <p:nvPr>
            <p:ph type="sldNum" sz="quarter" idx="12"/>
          </p:nvPr>
        </p:nvSpPr>
        <p:spPr/>
        <p:txBody>
          <a:bodyPr/>
          <a:lstStyle>
            <a:lvl1pPr>
              <a:defRPr/>
            </a:lvl1pPr>
          </a:lstStyle>
          <a:p>
            <a:pPr>
              <a:defRPr/>
            </a:pPr>
            <a:fld id="{88783AE0-636D-416A-BB43-9FF98B83525F}" type="slidenum">
              <a:rPr lang="es-ES" altLang="en-US"/>
              <a:pPr>
                <a:defRPr/>
              </a:pPr>
              <a:t>‹#›</a:t>
            </a:fld>
            <a:endParaRPr lang="es-ES" altLang="en-US"/>
          </a:p>
        </p:txBody>
      </p:sp>
    </p:spTree>
    <p:extLst>
      <p:ext uri="{BB962C8B-B14F-4D97-AF65-F5344CB8AC3E}">
        <p14:creationId xmlns:p14="http://schemas.microsoft.com/office/powerpoint/2010/main" val="1083950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8" y="333375"/>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5"/>
          <p:cNvSpPr>
            <a:spLocks noGrp="1" noChangeArrowheads="1"/>
          </p:cNvSpPr>
          <p:nvPr>
            <p:ph type="dt" sz="half" idx="10"/>
          </p:nvPr>
        </p:nvSpPr>
        <p:spPr/>
        <p:txBody>
          <a:bodyPr/>
          <a:lstStyle>
            <a:lvl1pPr>
              <a:defRPr/>
            </a:lvl1pPr>
          </a:lstStyle>
          <a:p>
            <a:pPr>
              <a:defRPr/>
            </a:pPr>
            <a:endParaRPr lang="es-ES" altLang="en-US"/>
          </a:p>
        </p:txBody>
      </p:sp>
      <p:sp>
        <p:nvSpPr>
          <p:cNvPr id="7" name="Footer Placeholder 6"/>
          <p:cNvSpPr>
            <a:spLocks noGrp="1" noChangeArrowheads="1"/>
          </p:cNvSpPr>
          <p:nvPr>
            <p:ph type="ftr" sz="quarter" idx="11"/>
          </p:nvPr>
        </p:nvSpPr>
        <p:spPr/>
        <p:txBody>
          <a:bodyPr/>
          <a:lstStyle>
            <a:lvl1pPr>
              <a:defRPr/>
            </a:lvl1pPr>
          </a:lstStyle>
          <a:p>
            <a:pPr>
              <a:defRPr/>
            </a:pPr>
            <a:endParaRPr lang="es-ES" altLang="en-US"/>
          </a:p>
        </p:txBody>
      </p:sp>
      <p:sp>
        <p:nvSpPr>
          <p:cNvPr id="8" name="Slide Number Placeholder 7"/>
          <p:cNvSpPr>
            <a:spLocks noGrp="1" noChangeArrowheads="1"/>
          </p:cNvSpPr>
          <p:nvPr>
            <p:ph type="sldNum" sz="quarter" idx="12"/>
          </p:nvPr>
        </p:nvSpPr>
        <p:spPr/>
        <p:txBody>
          <a:bodyPr/>
          <a:lstStyle>
            <a:lvl1pPr>
              <a:defRPr/>
            </a:lvl1pPr>
          </a:lstStyle>
          <a:p>
            <a:pPr>
              <a:defRPr/>
            </a:pPr>
            <a:fld id="{D1C4E6D9-2EF8-49CE-BA5D-3CE0BCA3605D}" type="slidenum">
              <a:rPr lang="es-ES" altLang="en-US"/>
              <a:pPr>
                <a:defRPr/>
              </a:pPr>
              <a:t>‹#›</a:t>
            </a:fld>
            <a:endParaRPr lang="es-ES" altLang="en-US"/>
          </a:p>
        </p:txBody>
      </p:sp>
    </p:spTree>
    <p:extLst>
      <p:ext uri="{BB962C8B-B14F-4D97-AF65-F5344CB8AC3E}">
        <p14:creationId xmlns:p14="http://schemas.microsoft.com/office/powerpoint/2010/main" val="1405449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8" y="333375"/>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5"/>
          <p:cNvSpPr>
            <a:spLocks noGrp="1" noChangeArrowheads="1"/>
          </p:cNvSpPr>
          <p:nvPr>
            <p:ph type="dt" sz="half" idx="10"/>
          </p:nvPr>
        </p:nvSpPr>
        <p:spPr/>
        <p:txBody>
          <a:bodyPr/>
          <a:lstStyle>
            <a:lvl1pPr>
              <a:defRPr/>
            </a:lvl1pPr>
          </a:lstStyle>
          <a:p>
            <a:pPr>
              <a:defRPr/>
            </a:pPr>
            <a:endParaRPr lang="es-ES" altLang="en-US"/>
          </a:p>
        </p:txBody>
      </p:sp>
      <p:sp>
        <p:nvSpPr>
          <p:cNvPr id="7" name="Footer Placeholder 6"/>
          <p:cNvSpPr>
            <a:spLocks noGrp="1" noChangeArrowheads="1"/>
          </p:cNvSpPr>
          <p:nvPr>
            <p:ph type="ftr" sz="quarter" idx="11"/>
          </p:nvPr>
        </p:nvSpPr>
        <p:spPr/>
        <p:txBody>
          <a:bodyPr/>
          <a:lstStyle>
            <a:lvl1pPr>
              <a:defRPr/>
            </a:lvl1pPr>
          </a:lstStyle>
          <a:p>
            <a:pPr>
              <a:defRPr/>
            </a:pPr>
            <a:endParaRPr lang="es-ES" altLang="en-US"/>
          </a:p>
        </p:txBody>
      </p:sp>
      <p:sp>
        <p:nvSpPr>
          <p:cNvPr id="8" name="Slide Number Placeholder 7"/>
          <p:cNvSpPr>
            <a:spLocks noGrp="1" noChangeArrowheads="1"/>
          </p:cNvSpPr>
          <p:nvPr>
            <p:ph type="sldNum" sz="quarter" idx="12"/>
          </p:nvPr>
        </p:nvSpPr>
        <p:spPr/>
        <p:txBody>
          <a:bodyPr/>
          <a:lstStyle>
            <a:lvl1pPr>
              <a:defRPr/>
            </a:lvl1pPr>
          </a:lstStyle>
          <a:p>
            <a:pPr>
              <a:defRPr/>
            </a:pPr>
            <a:fld id="{7D9B42BC-E733-4167-A916-34BF88B040FC}" type="slidenum">
              <a:rPr lang="es-ES" altLang="en-US"/>
              <a:pPr>
                <a:defRPr/>
              </a:pPr>
              <a:t>‹#›</a:t>
            </a:fld>
            <a:endParaRPr lang="es-ES" altLang="en-US"/>
          </a:p>
        </p:txBody>
      </p:sp>
    </p:spTree>
    <p:extLst>
      <p:ext uri="{BB962C8B-B14F-4D97-AF65-F5344CB8AC3E}">
        <p14:creationId xmlns:p14="http://schemas.microsoft.com/office/powerpoint/2010/main" val="3429280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t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t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7.w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6.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08175" y="44450"/>
            <a:ext cx="677862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s-ES" altLang="en-US" dirty="0"/>
              <a:t>Haga clic para cambiar </a:t>
            </a:r>
            <a:r>
              <a:rPr lang="es-ES" altLang="en-US"/>
              <a:t>el estilo</a:t>
            </a:r>
            <a:r>
              <a:rPr lang="es-ES" altLang="en-US" dirty="0"/>
              <a:t>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a:defRPr/>
            </a:pPr>
            <a:endParaRPr lang="es-E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a:defRPr/>
            </a:pPr>
            <a:endParaRPr lang="es-E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E8679CC-68C1-4EAD-9416-AAAFB65D8ACE}" type="slidenum">
              <a:rPr lang="es-ES" altLang="en-US"/>
              <a:pPr>
                <a:defRPr/>
              </a:pPr>
              <a:t>‹#›</a:t>
            </a:fld>
            <a:endParaRPr lang="es-ES" altLang="en-US"/>
          </a:p>
        </p:txBody>
      </p:sp>
      <p:pic>
        <p:nvPicPr>
          <p:cNvPr id="7" name="Picture 6">
            <a:extLst>
              <a:ext uri="{FF2B5EF4-FFF2-40B4-BE49-F238E27FC236}">
                <a16:creationId xmlns:a16="http://schemas.microsoft.com/office/drawing/2014/main" id="{BE6BBEF8-81CF-DC40-BBD8-CF1CEC19AB42}"/>
              </a:ext>
            </a:extLst>
          </p:cNvPr>
          <p:cNvPicPr>
            <a:picLocks noChangeAspect="1"/>
          </p:cNvPicPr>
          <p:nvPr userDrawn="1"/>
        </p:nvPicPr>
        <p:blipFill>
          <a:blip r:embed="rId14"/>
          <a:stretch>
            <a:fillRect/>
          </a:stretch>
        </p:blipFill>
        <p:spPr>
          <a:xfrm>
            <a:off x="7789302" y="6124905"/>
            <a:ext cx="1008112" cy="455325"/>
          </a:xfrm>
          <a:prstGeom prst="rect">
            <a:avLst/>
          </a:prstGeom>
        </p:spPr>
      </p:pic>
      <p:pic>
        <p:nvPicPr>
          <p:cNvPr id="8" name="Picture 7">
            <a:extLst>
              <a:ext uri="{FF2B5EF4-FFF2-40B4-BE49-F238E27FC236}">
                <a16:creationId xmlns:a16="http://schemas.microsoft.com/office/drawing/2014/main" id="{A0FBEA66-4B56-4048-81AF-C6399606E696}"/>
              </a:ext>
            </a:extLst>
          </p:cNvPr>
          <p:cNvPicPr>
            <a:picLocks noChangeAspect="1"/>
          </p:cNvPicPr>
          <p:nvPr userDrawn="1"/>
        </p:nvPicPr>
        <p:blipFill>
          <a:blip r:embed="rId15"/>
          <a:stretch>
            <a:fillRect/>
          </a:stretch>
        </p:blipFill>
        <p:spPr>
          <a:xfrm>
            <a:off x="4021341" y="5910611"/>
            <a:ext cx="893591" cy="734021"/>
          </a:xfrm>
          <a:prstGeom prst="rect">
            <a:avLst/>
          </a:prstGeom>
        </p:spPr>
      </p:pic>
      <p:pic>
        <p:nvPicPr>
          <p:cNvPr id="3" name="Picture 2">
            <a:extLst>
              <a:ext uri="{FF2B5EF4-FFF2-40B4-BE49-F238E27FC236}">
                <a16:creationId xmlns:a16="http://schemas.microsoft.com/office/drawing/2014/main" id="{BBE954C4-3C34-9E4F-936A-19D09D4BB1F4}"/>
              </a:ext>
            </a:extLst>
          </p:cNvPr>
          <p:cNvPicPr>
            <a:picLocks noChangeAspect="1"/>
          </p:cNvPicPr>
          <p:nvPr userDrawn="1"/>
        </p:nvPicPr>
        <p:blipFill>
          <a:blip r:embed="rId16"/>
          <a:stretch>
            <a:fillRect/>
          </a:stretch>
        </p:blipFill>
        <p:spPr>
          <a:xfrm>
            <a:off x="201161" y="5973757"/>
            <a:ext cx="1546622" cy="607731"/>
          </a:xfrm>
          <a:prstGeom prst="rect">
            <a:avLst/>
          </a:prstGeom>
        </p:spPr>
      </p:pic>
    </p:spTree>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Lst>
  <p:txStyles>
    <p:titleStyle>
      <a:lvl1pPr algn="l" rtl="0" eaLnBrk="0" fontAlgn="base" hangingPunct="0">
        <a:spcBef>
          <a:spcPct val="0"/>
        </a:spcBef>
        <a:spcAft>
          <a:spcPct val="0"/>
        </a:spcAft>
        <a:defRPr sz="3600" kern="12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Arial" charset="0"/>
          <a:ea typeface="Arial" charset="0"/>
          <a:cs typeface="Arial" charset="0"/>
        </a:defRPr>
      </a:lvl2pPr>
      <a:lvl3pPr algn="l" rtl="0" eaLnBrk="0" fontAlgn="base" hangingPunct="0">
        <a:spcBef>
          <a:spcPct val="0"/>
        </a:spcBef>
        <a:spcAft>
          <a:spcPct val="0"/>
        </a:spcAft>
        <a:defRPr sz="3600">
          <a:solidFill>
            <a:schemeClr val="bg1"/>
          </a:solidFill>
          <a:latin typeface="Arial" charset="0"/>
          <a:ea typeface="Arial" charset="0"/>
          <a:cs typeface="Arial" charset="0"/>
        </a:defRPr>
      </a:lvl3pPr>
      <a:lvl4pPr algn="l" rtl="0" eaLnBrk="0" fontAlgn="base" hangingPunct="0">
        <a:spcBef>
          <a:spcPct val="0"/>
        </a:spcBef>
        <a:spcAft>
          <a:spcPct val="0"/>
        </a:spcAft>
        <a:defRPr sz="3600">
          <a:solidFill>
            <a:schemeClr val="bg1"/>
          </a:solidFill>
          <a:latin typeface="Arial" charset="0"/>
          <a:ea typeface="Arial" charset="0"/>
          <a:cs typeface="Arial" charset="0"/>
        </a:defRPr>
      </a:lvl4pPr>
      <a:lvl5pPr algn="l" rtl="0" eaLnBrk="0" fontAlgn="base" hangingPunct="0">
        <a:spcBef>
          <a:spcPct val="0"/>
        </a:spcBef>
        <a:spcAft>
          <a:spcPct val="0"/>
        </a:spcAft>
        <a:defRPr sz="3600">
          <a:solidFill>
            <a:schemeClr val="bg1"/>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777875"/>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457200" y="1341438"/>
            <a:ext cx="82296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pic>
        <p:nvPicPr>
          <p:cNvPr id="1028" name="Picture 7"/>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667625" y="6237288"/>
            <a:ext cx="1306513"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 Box 8"/>
          <p:cNvSpPr txBox="1">
            <a:spLocks noChangeArrowheads="1"/>
          </p:cNvSpPr>
          <p:nvPr userDrawn="1"/>
        </p:nvSpPr>
        <p:spPr bwMode="auto">
          <a:xfrm>
            <a:off x="206375" y="6429375"/>
            <a:ext cx="4641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b="1">
                <a:solidFill>
                  <a:srgbClr val="668EB7"/>
                </a:solidFill>
                <a:cs typeface="+mn-cs"/>
              </a:rPr>
              <a:t>Social science that makes a difference</a:t>
            </a:r>
            <a:endParaRPr lang="en-GB" sz="1200" b="1">
              <a:solidFill>
                <a:srgbClr val="668EB7"/>
              </a:solidFill>
              <a:cs typeface="+mn-cs"/>
            </a:endParaRPr>
          </a:p>
        </p:txBody>
      </p:sp>
    </p:spTree>
    <p:extLst>
      <p:ext uri="{BB962C8B-B14F-4D97-AF65-F5344CB8AC3E}">
        <p14:creationId xmlns:p14="http://schemas.microsoft.com/office/powerpoint/2010/main" val="568716188"/>
      </p:ext>
    </p:extLst>
  </p:cSld>
  <p:clrMap bg1="lt1" tx1="dk1" bg2="lt2" tx2="dk2" accent1="accent1" accent2="accent2" accent3="accent3" accent4="accent4" accent5="accent5" accent6="accent6" hlink="hlink" folHlink="folHlink"/>
  <p:sldLayoutIdLst>
    <p:sldLayoutId id="2147484397" r:id="rId1"/>
    <p:sldLayoutId id="2147484398" r:id="rId2"/>
    <p:sldLayoutId id="2147484399" r:id="rId3"/>
    <p:sldLayoutId id="2147484400" r:id="rId4"/>
    <p:sldLayoutId id="2147484401" r:id="rId5"/>
    <p:sldLayoutId id="2147484402" r:id="rId6"/>
    <p:sldLayoutId id="2147484403" r:id="rId7"/>
    <p:sldLayoutId id="2147484409" r:id="rId8"/>
    <p:sldLayoutId id="2147484404" r:id="rId9"/>
    <p:sldLayoutId id="2147484405" r:id="rId10"/>
    <p:sldLayoutId id="2147484406" r:id="rId11"/>
    <p:sldLayoutId id="2147484407" r:id="rId12"/>
    <p:sldLayoutId id="2147484408" r:id="rId13"/>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4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08176" y="44452"/>
            <a:ext cx="677862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s-ES" altLang="en-US" dirty="0"/>
              <a:t>Haga clic para cambiar </a:t>
            </a:r>
            <a:r>
              <a:rPr lang="es-ES" altLang="en-US"/>
              <a:t>el estilo</a:t>
            </a:r>
            <a:r>
              <a:rPr lang="es-ES" altLang="en-US" dirty="0"/>
              <a:t>	</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050">
                <a:latin typeface="Arial" panose="020B0604020202020204" pitchFamily="34" charset="0"/>
                <a:cs typeface="Arial" panose="020B0604020202020204" pitchFamily="34" charset="0"/>
              </a:defRPr>
            </a:lvl1pPr>
          </a:lstStyle>
          <a:p>
            <a:pPr>
              <a:defRPr/>
            </a:pPr>
            <a:endParaRPr lang="es-E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ctr" eaLnBrk="1" hangingPunct="1">
              <a:defRPr sz="1050">
                <a:latin typeface="Arial" panose="020B0604020202020204" pitchFamily="34" charset="0"/>
                <a:cs typeface="Arial" panose="020B0604020202020204" pitchFamily="34" charset="0"/>
              </a:defRPr>
            </a:lvl1pPr>
          </a:lstStyle>
          <a:p>
            <a:pPr>
              <a:defRPr/>
            </a:pPr>
            <a:endParaRPr lang="es-E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050"/>
            </a:lvl1pPr>
          </a:lstStyle>
          <a:p>
            <a:pPr>
              <a:defRPr/>
            </a:pPr>
            <a:fld id="{7E8679CC-68C1-4EAD-9416-AAAFB65D8ACE}" type="slidenum">
              <a:rPr lang="es-ES" altLang="en-US"/>
              <a:pPr>
                <a:defRPr/>
              </a:pPr>
              <a:t>‹#›</a:t>
            </a:fld>
            <a:endParaRPr lang="es-ES" altLang="en-US"/>
          </a:p>
        </p:txBody>
      </p:sp>
    </p:spTree>
    <p:extLst>
      <p:ext uri="{BB962C8B-B14F-4D97-AF65-F5344CB8AC3E}">
        <p14:creationId xmlns:p14="http://schemas.microsoft.com/office/powerpoint/2010/main" val="3131177093"/>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Lst>
  <p:txStyles>
    <p:titleStyle>
      <a:lvl1pPr algn="l" rtl="0" eaLnBrk="0" fontAlgn="base" hangingPunct="0">
        <a:spcBef>
          <a:spcPct val="0"/>
        </a:spcBef>
        <a:spcAft>
          <a:spcPct val="0"/>
        </a:spcAft>
        <a:defRPr sz="2700" kern="1200">
          <a:solidFill>
            <a:schemeClr val="bg1"/>
          </a:solidFill>
          <a:latin typeface="+mj-lt"/>
          <a:ea typeface="+mj-ea"/>
          <a:cs typeface="+mj-cs"/>
        </a:defRPr>
      </a:lvl1pPr>
      <a:lvl2pPr algn="l" rtl="0" eaLnBrk="0" fontAlgn="base" hangingPunct="0">
        <a:spcBef>
          <a:spcPct val="0"/>
        </a:spcBef>
        <a:spcAft>
          <a:spcPct val="0"/>
        </a:spcAft>
        <a:defRPr sz="2700">
          <a:solidFill>
            <a:schemeClr val="bg1"/>
          </a:solidFill>
          <a:latin typeface="Arial" charset="0"/>
          <a:ea typeface="Arial" charset="0"/>
          <a:cs typeface="Arial" charset="0"/>
        </a:defRPr>
      </a:lvl2pPr>
      <a:lvl3pPr algn="l" rtl="0" eaLnBrk="0" fontAlgn="base" hangingPunct="0">
        <a:spcBef>
          <a:spcPct val="0"/>
        </a:spcBef>
        <a:spcAft>
          <a:spcPct val="0"/>
        </a:spcAft>
        <a:defRPr sz="2700">
          <a:solidFill>
            <a:schemeClr val="bg1"/>
          </a:solidFill>
          <a:latin typeface="Arial" charset="0"/>
          <a:ea typeface="Arial" charset="0"/>
          <a:cs typeface="Arial" charset="0"/>
        </a:defRPr>
      </a:lvl3pPr>
      <a:lvl4pPr algn="l" rtl="0" eaLnBrk="0" fontAlgn="base" hangingPunct="0">
        <a:spcBef>
          <a:spcPct val="0"/>
        </a:spcBef>
        <a:spcAft>
          <a:spcPct val="0"/>
        </a:spcAft>
        <a:defRPr sz="2700">
          <a:solidFill>
            <a:schemeClr val="bg1"/>
          </a:solidFill>
          <a:latin typeface="Arial" charset="0"/>
          <a:ea typeface="Arial" charset="0"/>
          <a:cs typeface="Arial" charset="0"/>
        </a:defRPr>
      </a:lvl4pPr>
      <a:lvl5pPr algn="l" rtl="0" eaLnBrk="0" fontAlgn="base" hangingPunct="0">
        <a:spcBef>
          <a:spcPct val="0"/>
        </a:spcBef>
        <a:spcAft>
          <a:spcPct val="0"/>
        </a:spcAft>
        <a:defRPr sz="2700">
          <a:solidFill>
            <a:schemeClr val="bg1"/>
          </a:solidFill>
          <a:latin typeface="Arial" charset="0"/>
          <a:ea typeface="Arial" charset="0"/>
          <a:cs typeface="Arial" charset="0"/>
        </a:defRPr>
      </a:lvl5pPr>
      <a:lvl6pPr marL="342900" algn="ctr" rtl="0" fontAlgn="base">
        <a:spcBef>
          <a:spcPct val="0"/>
        </a:spcBef>
        <a:spcAft>
          <a:spcPct val="0"/>
        </a:spcAft>
        <a:defRPr sz="3300">
          <a:solidFill>
            <a:schemeClr val="tx2"/>
          </a:solidFill>
          <a:latin typeface="Arial" charset="0"/>
          <a:ea typeface="Arial" charset="0"/>
          <a:cs typeface="Arial" charset="0"/>
        </a:defRPr>
      </a:lvl6pPr>
      <a:lvl7pPr marL="685800" algn="ctr" rtl="0" fontAlgn="base">
        <a:spcBef>
          <a:spcPct val="0"/>
        </a:spcBef>
        <a:spcAft>
          <a:spcPct val="0"/>
        </a:spcAft>
        <a:defRPr sz="3300">
          <a:solidFill>
            <a:schemeClr val="tx2"/>
          </a:solidFill>
          <a:latin typeface="Arial" charset="0"/>
          <a:ea typeface="Arial" charset="0"/>
          <a:cs typeface="Arial" charset="0"/>
        </a:defRPr>
      </a:lvl7pPr>
      <a:lvl8pPr marL="1028700" algn="ctr" rtl="0" fontAlgn="base">
        <a:spcBef>
          <a:spcPct val="0"/>
        </a:spcBef>
        <a:spcAft>
          <a:spcPct val="0"/>
        </a:spcAft>
        <a:defRPr sz="3300">
          <a:solidFill>
            <a:schemeClr val="tx2"/>
          </a:solidFill>
          <a:latin typeface="Arial" charset="0"/>
          <a:ea typeface="Arial" charset="0"/>
          <a:cs typeface="Arial" charset="0"/>
        </a:defRPr>
      </a:lvl8pPr>
      <a:lvl9pPr marL="1371600" algn="ctr" rtl="0" fontAlgn="base">
        <a:spcBef>
          <a:spcPct val="0"/>
        </a:spcBef>
        <a:spcAft>
          <a:spcPct val="0"/>
        </a:spcAft>
        <a:defRPr sz="3300">
          <a:solidFill>
            <a:schemeClr val="tx2"/>
          </a:solidFill>
          <a:latin typeface="Arial" charset="0"/>
          <a:ea typeface="Arial" charset="0"/>
          <a:cs typeface="Arial"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08175" y="44450"/>
            <a:ext cx="677862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s-ES" altLang="en-US" dirty="0"/>
              <a:t>Haga clic para cambiar </a:t>
            </a:r>
            <a:r>
              <a:rPr lang="es-ES" altLang="en-US"/>
              <a:t>el estilo</a:t>
            </a:r>
            <a:r>
              <a:rPr lang="es-ES" altLang="en-US" dirty="0"/>
              <a:t>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fontAlgn="base">
              <a:spcBef>
                <a:spcPct val="0"/>
              </a:spcBef>
              <a:spcAft>
                <a:spcPct val="0"/>
              </a:spcAft>
              <a:defRPr/>
            </a:pPr>
            <a:endParaRPr lang="es-E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fontAlgn="base">
              <a:spcBef>
                <a:spcPct val="0"/>
              </a:spcBef>
              <a:spcAft>
                <a:spcPct val="0"/>
              </a:spcAft>
              <a:defRPr/>
            </a:pPr>
            <a:endParaRPr lang="es-E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7E8679CC-68C1-4EAD-9416-AAAFB65D8ACE}" type="slidenum">
              <a:rPr lang="es-ES" altLang="en-US">
                <a:solidFill>
                  <a:srgbClr val="000000"/>
                </a:solidFill>
              </a:rPr>
              <a:pPr fontAlgn="base">
                <a:spcBef>
                  <a:spcPct val="0"/>
                </a:spcBef>
                <a:spcAft>
                  <a:spcPct val="0"/>
                </a:spcAft>
                <a:defRPr/>
              </a:pPr>
              <a:t>‹#›</a:t>
            </a:fld>
            <a:endParaRPr lang="es-ES" altLang="en-US">
              <a:solidFill>
                <a:srgbClr val="000000"/>
              </a:solidFill>
            </a:endParaRPr>
          </a:p>
        </p:txBody>
      </p:sp>
    </p:spTree>
    <p:extLst>
      <p:ext uri="{BB962C8B-B14F-4D97-AF65-F5344CB8AC3E}">
        <p14:creationId xmlns:p14="http://schemas.microsoft.com/office/powerpoint/2010/main" val="1285605481"/>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Lst>
  <p:txStyles>
    <p:titleStyle>
      <a:lvl1pPr algn="l" rtl="0" eaLnBrk="0" fontAlgn="base" hangingPunct="0">
        <a:spcBef>
          <a:spcPct val="0"/>
        </a:spcBef>
        <a:spcAft>
          <a:spcPct val="0"/>
        </a:spcAft>
        <a:defRPr sz="3600" kern="12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Arial" charset="0"/>
          <a:ea typeface="Arial" charset="0"/>
          <a:cs typeface="Arial" charset="0"/>
        </a:defRPr>
      </a:lvl2pPr>
      <a:lvl3pPr algn="l" rtl="0" eaLnBrk="0" fontAlgn="base" hangingPunct="0">
        <a:spcBef>
          <a:spcPct val="0"/>
        </a:spcBef>
        <a:spcAft>
          <a:spcPct val="0"/>
        </a:spcAft>
        <a:defRPr sz="3600">
          <a:solidFill>
            <a:schemeClr val="bg1"/>
          </a:solidFill>
          <a:latin typeface="Arial" charset="0"/>
          <a:ea typeface="Arial" charset="0"/>
          <a:cs typeface="Arial" charset="0"/>
        </a:defRPr>
      </a:lvl3pPr>
      <a:lvl4pPr algn="l" rtl="0" eaLnBrk="0" fontAlgn="base" hangingPunct="0">
        <a:spcBef>
          <a:spcPct val="0"/>
        </a:spcBef>
        <a:spcAft>
          <a:spcPct val="0"/>
        </a:spcAft>
        <a:defRPr sz="3600">
          <a:solidFill>
            <a:schemeClr val="bg1"/>
          </a:solidFill>
          <a:latin typeface="Arial" charset="0"/>
          <a:ea typeface="Arial" charset="0"/>
          <a:cs typeface="Arial" charset="0"/>
        </a:defRPr>
      </a:lvl4pPr>
      <a:lvl5pPr algn="l" rtl="0" eaLnBrk="0" fontAlgn="base" hangingPunct="0">
        <a:spcBef>
          <a:spcPct val="0"/>
        </a:spcBef>
        <a:spcAft>
          <a:spcPct val="0"/>
        </a:spcAft>
        <a:defRPr sz="3600">
          <a:solidFill>
            <a:schemeClr val="bg1"/>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emf"/><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emf"/></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chart" Target="../charts/chart9.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25.emf"/><Relationship Id="rId4" Type="http://schemas.openxmlformats.org/officeDocument/2006/relationships/oleObject" Target="../embeddings/oleObject3.bin"/></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8.xml"/><Relationship Id="rId1" Type="http://schemas.openxmlformats.org/officeDocument/2006/relationships/slideLayout" Target="../slideLayouts/slideLayout41.xml"/><Relationship Id="rId6" Type="http://schemas.openxmlformats.org/officeDocument/2006/relationships/chart" Target="../charts/chart12.xml"/><Relationship Id="rId5" Type="http://schemas.openxmlformats.org/officeDocument/2006/relationships/image" Target="../media/image26.png"/><Relationship Id="rId4" Type="http://schemas.openxmlformats.org/officeDocument/2006/relationships/chart" Target="../charts/char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chart" Target="../charts/chart16.xml"/><Relationship Id="rId4" Type="http://schemas.openxmlformats.org/officeDocument/2006/relationships/chart" Target="../charts/chart15.xml"/></Relationships>
</file>

<file path=ppt/slides/_rels/slide4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5.xml"/><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2.png"/><Relationship Id="rId7" Type="http://schemas.openxmlformats.org/officeDocument/2006/relationships/image" Target="../media/image28.png"/><Relationship Id="rId12" Type="http://schemas.openxmlformats.org/officeDocument/2006/relationships/image" Target="../media/image33.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7.emf"/><Relationship Id="rId11" Type="http://schemas.openxmlformats.org/officeDocument/2006/relationships/image" Target="../media/image32.jpeg"/><Relationship Id="rId5" Type="http://schemas.openxmlformats.org/officeDocument/2006/relationships/image" Target="../media/image15.jpeg"/><Relationship Id="rId10" Type="http://schemas.openxmlformats.org/officeDocument/2006/relationships/image" Target="../media/image31.jpeg"/><Relationship Id="rId4" Type="http://schemas.openxmlformats.org/officeDocument/2006/relationships/image" Target="../media/image27.png"/><Relationship Id="rId9" Type="http://schemas.openxmlformats.org/officeDocument/2006/relationships/image" Target="../media/image30.png"/></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35" y="0"/>
            <a:ext cx="9161535" cy="6858000"/>
          </a:xfrm>
        </p:spPr>
      </p:pic>
    </p:spTree>
    <p:extLst>
      <p:ext uri="{BB962C8B-B14F-4D97-AF65-F5344CB8AC3E}">
        <p14:creationId xmlns:p14="http://schemas.microsoft.com/office/powerpoint/2010/main" val="1478485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HIV testing procedure </a:t>
            </a:r>
          </a:p>
        </p:txBody>
      </p:sp>
      <p:sp>
        <p:nvSpPr>
          <p:cNvPr id="3" name="Content Placeholder 2"/>
          <p:cNvSpPr>
            <a:spLocks noGrp="1"/>
          </p:cNvSpPr>
          <p:nvPr>
            <p:ph idx="1"/>
          </p:nvPr>
        </p:nvSpPr>
        <p:spPr/>
        <p:txBody>
          <a:bodyPr/>
          <a:lstStyle/>
          <a:p>
            <a:pPr>
              <a:buClr>
                <a:srgbClr val="4D6F9A"/>
              </a:buClr>
              <a:defRPr/>
            </a:pPr>
            <a:r>
              <a:rPr lang="en-ZA" sz="2800" dirty="0">
                <a:latin typeface="Calibri Light" panose="020F0302020204030204" pitchFamily="34" charset="0"/>
                <a:cs typeface="Calibri Light" panose="020F0302020204030204" pitchFamily="34" charset="0"/>
              </a:rPr>
              <a:t>All DBS samples were  tested for HIV in the laboratory using approved methods</a:t>
            </a:r>
          </a:p>
          <a:p>
            <a:pPr>
              <a:buClr>
                <a:srgbClr val="4D6F9A"/>
              </a:buClr>
              <a:defRPr/>
            </a:pPr>
            <a:r>
              <a:rPr lang="en-ZA" sz="2800" dirty="0">
                <a:latin typeface="Calibri Light" panose="020F0302020204030204" pitchFamily="34" charset="0"/>
                <a:cs typeface="Calibri Light" panose="020F0302020204030204" pitchFamily="34" charset="0"/>
              </a:rPr>
              <a:t>Those found to be positive were confirmed by doing two additional tests</a:t>
            </a:r>
          </a:p>
          <a:p>
            <a:pPr>
              <a:buClr>
                <a:srgbClr val="4D6F9A"/>
              </a:buClr>
              <a:defRPr/>
            </a:pPr>
            <a:r>
              <a:rPr lang="en-ZA" sz="2800" dirty="0">
                <a:latin typeface="Calibri Light" panose="020F0302020204030204" pitchFamily="34" charset="0"/>
                <a:cs typeface="Calibri Light" panose="020F0302020204030204" pitchFamily="34" charset="0"/>
              </a:rPr>
              <a:t>One tenth of all specimens that were found to be negative were also tested once more using another test for quality assurance purposes</a:t>
            </a:r>
          </a:p>
        </p:txBody>
      </p:sp>
    </p:spTree>
    <p:extLst>
      <p:ext uri="{BB962C8B-B14F-4D97-AF65-F5344CB8AC3E}">
        <p14:creationId xmlns:p14="http://schemas.microsoft.com/office/powerpoint/2010/main" val="2044887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C34DF102-FFDB-2849-94BF-8D7EC3035729}"/>
              </a:ext>
            </a:extLst>
          </p:cNvPr>
          <p:cNvCxnSpPr>
            <a:cxnSpLocks/>
            <a:stCxn id="3" idx="0"/>
          </p:cNvCxnSpPr>
          <p:nvPr/>
        </p:nvCxnSpPr>
        <p:spPr>
          <a:xfrm>
            <a:off x="4713176" y="1401909"/>
            <a:ext cx="0" cy="3252641"/>
          </a:xfrm>
          <a:prstGeom prst="line">
            <a:avLst/>
          </a:prstGeom>
          <a:ln>
            <a:solidFill>
              <a:srgbClr val="5B9BD5"/>
            </a:solidFill>
          </a:ln>
        </p:spPr>
        <p:style>
          <a:lnRef idx="1">
            <a:schemeClr val="accent1"/>
          </a:lnRef>
          <a:fillRef idx="0">
            <a:schemeClr val="accent1"/>
          </a:fillRef>
          <a:effectRef idx="0">
            <a:schemeClr val="accent1"/>
          </a:effectRef>
          <a:fontRef idx="minor">
            <a:schemeClr val="tx1"/>
          </a:fontRef>
        </p:style>
      </p:cxnSp>
      <p:sp>
        <p:nvSpPr>
          <p:cNvPr id="23554" name="Rectangle 2"/>
          <p:cNvSpPr>
            <a:spLocks noGrp="1" noChangeArrowheads="1"/>
          </p:cNvSpPr>
          <p:nvPr>
            <p:ph type="title"/>
          </p:nvPr>
        </p:nvSpPr>
        <p:spPr>
          <a:xfrm>
            <a:off x="1634331" y="157163"/>
            <a:ext cx="7406481" cy="819150"/>
          </a:xfrm>
        </p:spPr>
        <p:txBody>
          <a:bodyPr/>
          <a:lstStyle/>
          <a:p>
            <a:pPr algn="r" defTabSz="777875" eaLnBrk="1" hangingPunct="1">
              <a:tabLst>
                <a:tab pos="531813" algn="l"/>
                <a:tab pos="1706563" algn="l"/>
              </a:tabLst>
              <a:defRPr/>
            </a:pPr>
            <a:r>
              <a:rPr lang="en-US" altLang="en-US" sz="3200" b="1" dirty="0"/>
              <a:t/>
            </a:r>
            <a:br>
              <a:rPr lang="en-US" altLang="en-US" sz="3200" b="1" dirty="0"/>
            </a:br>
            <a:r>
              <a:rPr lang="en-US" altLang="en-US" sz="2800" b="1" dirty="0"/>
              <a:t>Laboratory Testing: National HIV Household Survey South Africa 2017</a:t>
            </a:r>
            <a:br>
              <a:rPr lang="en-US" altLang="en-US" sz="2800" b="1" dirty="0"/>
            </a:br>
            <a:endParaRPr lang="en-US" altLang="en-US" sz="2800" b="1" dirty="0"/>
          </a:p>
        </p:txBody>
      </p:sp>
      <p:sp>
        <p:nvSpPr>
          <p:cNvPr id="16389" name="Line 8"/>
          <p:cNvSpPr>
            <a:spLocks noChangeShapeType="1"/>
          </p:cNvSpPr>
          <p:nvPr/>
        </p:nvSpPr>
        <p:spPr bwMode="auto">
          <a:xfrm>
            <a:off x="1043608" y="4654550"/>
            <a:ext cx="0" cy="368300"/>
          </a:xfrm>
          <a:prstGeom prst="line">
            <a:avLst/>
          </a:prstGeom>
          <a:noFill/>
          <a:ln w="9525">
            <a:solidFill>
              <a:srgbClr val="5B9BD5"/>
            </a:solidFill>
            <a:round/>
            <a:headEnd/>
            <a:tailEnd type="triangle" w="med" len="med"/>
          </a:ln>
          <a:extLst>
            <a:ext uri="{909E8E84-426E-40DD-AFC4-6F175D3DCCD1}">
              <a14:hiddenFill xmlns:a14="http://schemas.microsoft.com/office/drawing/2010/main">
                <a:noFill/>
              </a14:hiddenFill>
            </a:ext>
          </a:extLst>
        </p:spPr>
        <p:txBody>
          <a:bodyPr/>
          <a:lstStyle/>
          <a:p>
            <a:endParaRPr lang="en-ZA"/>
          </a:p>
        </p:txBody>
      </p:sp>
      <p:sp>
        <p:nvSpPr>
          <p:cNvPr id="2" name="TextBox 1"/>
          <p:cNvSpPr txBox="1"/>
          <p:nvPr/>
        </p:nvSpPr>
        <p:spPr>
          <a:xfrm>
            <a:off x="5976293" y="5771513"/>
            <a:ext cx="3167707" cy="307777"/>
          </a:xfrm>
          <a:prstGeom prst="rect">
            <a:avLst/>
          </a:prstGeom>
          <a:noFill/>
        </p:spPr>
        <p:txBody>
          <a:bodyPr wrap="square" rtlCol="0">
            <a:spAutoFit/>
          </a:bodyPr>
          <a:lstStyle/>
          <a:p>
            <a:r>
              <a:rPr lang="en-ZA" sz="1400" dirty="0">
                <a:latin typeface="Calibri Light" panose="020F0302020204030204" pitchFamily="34" charset="0"/>
                <a:cs typeface="Calibri Light" panose="020F0302020204030204" pitchFamily="34" charset="0"/>
              </a:rPr>
              <a:t>*Results still being finalised</a:t>
            </a:r>
          </a:p>
        </p:txBody>
      </p:sp>
      <p:sp>
        <p:nvSpPr>
          <p:cNvPr id="3" name="Rectangle 2">
            <a:extLst>
              <a:ext uri="{FF2B5EF4-FFF2-40B4-BE49-F238E27FC236}">
                <a16:creationId xmlns:a16="http://schemas.microsoft.com/office/drawing/2014/main" id="{F1E93603-A5A0-1B45-AF82-F178B20BC94C}"/>
              </a:ext>
            </a:extLst>
          </p:cNvPr>
          <p:cNvSpPr/>
          <p:nvPr/>
        </p:nvSpPr>
        <p:spPr>
          <a:xfrm>
            <a:off x="3618718" y="1401909"/>
            <a:ext cx="2188915" cy="648072"/>
          </a:xfrm>
          <a:prstGeom prst="rect">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0CC792B-B336-D541-99E3-6E0AA2330E10}"/>
              </a:ext>
            </a:extLst>
          </p:cNvPr>
          <p:cNvSpPr/>
          <p:nvPr/>
        </p:nvSpPr>
        <p:spPr>
          <a:xfrm>
            <a:off x="3601037" y="2221817"/>
            <a:ext cx="2188915" cy="923330"/>
          </a:xfrm>
          <a:prstGeom prst="rect">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07F31C8-0395-0B49-9C33-460D2E8BD7DA}"/>
              </a:ext>
            </a:extLst>
          </p:cNvPr>
          <p:cNvSpPr/>
          <p:nvPr/>
        </p:nvSpPr>
        <p:spPr>
          <a:xfrm>
            <a:off x="378936" y="5120493"/>
            <a:ext cx="1781676" cy="648072"/>
          </a:xfrm>
          <a:prstGeom prst="rect">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E4D1D1E-BDF8-EA4E-BB01-1007F6B15B5F}"/>
              </a:ext>
            </a:extLst>
          </p:cNvPr>
          <p:cNvSpPr/>
          <p:nvPr/>
        </p:nvSpPr>
        <p:spPr>
          <a:xfrm>
            <a:off x="2541795" y="5132357"/>
            <a:ext cx="1825973" cy="648072"/>
          </a:xfrm>
          <a:prstGeom prst="rect">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4A302D2-EB17-3046-89F4-EF8904797E1C}"/>
              </a:ext>
            </a:extLst>
          </p:cNvPr>
          <p:cNvSpPr/>
          <p:nvPr/>
        </p:nvSpPr>
        <p:spPr>
          <a:xfrm>
            <a:off x="4713176" y="5133126"/>
            <a:ext cx="1807896" cy="648072"/>
          </a:xfrm>
          <a:prstGeom prst="rect">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B617618-D44C-C74A-856B-2803089C441C}"/>
              </a:ext>
            </a:extLst>
          </p:cNvPr>
          <p:cNvSpPr/>
          <p:nvPr/>
        </p:nvSpPr>
        <p:spPr>
          <a:xfrm>
            <a:off x="6866480" y="5132469"/>
            <a:ext cx="2039910" cy="648072"/>
          </a:xfrm>
          <a:prstGeom prst="rect">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9671A40-4B5C-1245-9A81-16493D461B27}"/>
              </a:ext>
            </a:extLst>
          </p:cNvPr>
          <p:cNvSpPr txBox="1"/>
          <p:nvPr/>
        </p:nvSpPr>
        <p:spPr>
          <a:xfrm>
            <a:off x="3745173" y="1526742"/>
            <a:ext cx="1936004" cy="369332"/>
          </a:xfrm>
          <a:prstGeom prst="rect">
            <a:avLst/>
          </a:prstGeom>
          <a:noFill/>
        </p:spPr>
        <p:txBody>
          <a:bodyPr wrap="square" rtlCol="0">
            <a:spAutoFit/>
          </a:bodyPr>
          <a:lstStyle/>
          <a:p>
            <a:pPr algn="ctr"/>
            <a:r>
              <a:rPr lang="en-US" dirty="0">
                <a:solidFill>
                  <a:schemeClr val="bg1"/>
                </a:solidFill>
                <a:latin typeface="Calibri Light" panose="020F0302020204030204" pitchFamily="34" charset="0"/>
                <a:cs typeface="Calibri Light" panose="020F0302020204030204" pitchFamily="34" charset="0"/>
              </a:rPr>
              <a:t>Dried Blood Spot</a:t>
            </a:r>
          </a:p>
        </p:txBody>
      </p:sp>
      <p:sp>
        <p:nvSpPr>
          <p:cNvPr id="5" name="Rectangle 4">
            <a:extLst>
              <a:ext uri="{FF2B5EF4-FFF2-40B4-BE49-F238E27FC236}">
                <a16:creationId xmlns:a16="http://schemas.microsoft.com/office/drawing/2014/main" id="{07C510E3-42D8-F745-B5F8-614E761571DF}"/>
              </a:ext>
            </a:extLst>
          </p:cNvPr>
          <p:cNvSpPr/>
          <p:nvPr/>
        </p:nvSpPr>
        <p:spPr>
          <a:xfrm>
            <a:off x="3769137" y="2221817"/>
            <a:ext cx="1830053" cy="923330"/>
          </a:xfrm>
          <a:prstGeom prst="rect">
            <a:avLst/>
          </a:prstGeom>
        </p:spPr>
        <p:txBody>
          <a:bodyPr wrap="none">
            <a:spAutoFit/>
          </a:bodyPr>
          <a:lstStyle/>
          <a:p>
            <a:pPr algn="ctr"/>
            <a:r>
              <a:rPr lang="en-US" b="1" dirty="0">
                <a:solidFill>
                  <a:schemeClr val="bg1"/>
                </a:solidFill>
                <a:latin typeface="Calibri Light" panose="020F0302020204030204" pitchFamily="34" charset="0"/>
                <a:cs typeface="Calibri Light" panose="020F0302020204030204" pitchFamily="34" charset="0"/>
              </a:rPr>
              <a:t>HIV Ab screening</a:t>
            </a:r>
          </a:p>
          <a:p>
            <a:pPr algn="ctr"/>
            <a:r>
              <a:rPr lang="en-US" dirty="0">
                <a:solidFill>
                  <a:schemeClr val="bg1"/>
                </a:solidFill>
                <a:latin typeface="Calibri Light" panose="020F0302020204030204" pitchFamily="34" charset="0"/>
                <a:cs typeface="Calibri Light" panose="020F0302020204030204" pitchFamily="34" charset="0"/>
              </a:rPr>
              <a:t>Nucleic Acid</a:t>
            </a:r>
          </a:p>
          <a:p>
            <a:pPr algn="ctr"/>
            <a:r>
              <a:rPr lang="en-US" dirty="0">
                <a:solidFill>
                  <a:schemeClr val="bg1"/>
                </a:solidFill>
                <a:latin typeface="Calibri Light" panose="020F0302020204030204" pitchFamily="34" charset="0"/>
                <a:cs typeface="Calibri Light" panose="020F0302020204030204" pitchFamily="34" charset="0"/>
              </a:rPr>
              <a:t>Amplification Test</a:t>
            </a:r>
          </a:p>
        </p:txBody>
      </p:sp>
      <p:sp>
        <p:nvSpPr>
          <p:cNvPr id="6" name="Oval 5">
            <a:extLst>
              <a:ext uri="{FF2B5EF4-FFF2-40B4-BE49-F238E27FC236}">
                <a16:creationId xmlns:a16="http://schemas.microsoft.com/office/drawing/2014/main" id="{B7756CC0-0A6C-8640-9483-B269A2BB2825}"/>
              </a:ext>
            </a:extLst>
          </p:cNvPr>
          <p:cNvSpPr/>
          <p:nvPr/>
        </p:nvSpPr>
        <p:spPr>
          <a:xfrm>
            <a:off x="3957092" y="3316983"/>
            <a:ext cx="1512168" cy="1008112"/>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3507BC6-E7DE-2A4F-B2A4-2367F24EA690}"/>
              </a:ext>
            </a:extLst>
          </p:cNvPr>
          <p:cNvSpPr/>
          <p:nvPr/>
        </p:nvSpPr>
        <p:spPr>
          <a:xfrm>
            <a:off x="4291212" y="3609489"/>
            <a:ext cx="886525" cy="369332"/>
          </a:xfrm>
          <a:prstGeom prst="rect">
            <a:avLst/>
          </a:prstGeom>
        </p:spPr>
        <p:txBody>
          <a:bodyPr wrap="none">
            <a:spAutoFit/>
          </a:bodyPr>
          <a:lstStyle/>
          <a:p>
            <a:pPr algn="ctr"/>
            <a:r>
              <a:rPr lang="en-US" b="1" dirty="0">
                <a:solidFill>
                  <a:schemeClr val="bg1"/>
                </a:solidFill>
                <a:latin typeface="Calibri Light" panose="020F0302020204030204" pitchFamily="34" charset="0"/>
                <a:cs typeface="Calibri Light" panose="020F0302020204030204" pitchFamily="34" charset="0"/>
              </a:rPr>
              <a:t>HIV Pos</a:t>
            </a:r>
          </a:p>
        </p:txBody>
      </p:sp>
      <p:sp>
        <p:nvSpPr>
          <p:cNvPr id="32" name="Rectangle 31">
            <a:extLst>
              <a:ext uri="{FF2B5EF4-FFF2-40B4-BE49-F238E27FC236}">
                <a16:creationId xmlns:a16="http://schemas.microsoft.com/office/drawing/2014/main" id="{2CAEEE3F-0826-F148-9BD3-0628CCEB23B4}"/>
              </a:ext>
            </a:extLst>
          </p:cNvPr>
          <p:cNvSpPr/>
          <p:nvPr/>
        </p:nvSpPr>
        <p:spPr>
          <a:xfrm>
            <a:off x="557448" y="5117689"/>
            <a:ext cx="1455848" cy="646331"/>
          </a:xfrm>
          <a:prstGeom prst="rect">
            <a:avLst/>
          </a:prstGeom>
        </p:spPr>
        <p:txBody>
          <a:bodyPr wrap="none">
            <a:spAutoFit/>
          </a:bodyPr>
          <a:lstStyle/>
          <a:p>
            <a:pPr algn="ctr"/>
            <a:r>
              <a:rPr lang="en-US" b="1" dirty="0">
                <a:solidFill>
                  <a:schemeClr val="bg1"/>
                </a:solidFill>
                <a:latin typeface="Calibri Light" panose="020F0302020204030204" pitchFamily="34" charset="0"/>
                <a:cs typeface="Calibri Light" panose="020F0302020204030204" pitchFamily="34" charset="0"/>
              </a:rPr>
              <a:t>HIV Incidence</a:t>
            </a:r>
          </a:p>
          <a:p>
            <a:pPr algn="ctr"/>
            <a:r>
              <a:rPr lang="en-US" b="1" dirty="0">
                <a:solidFill>
                  <a:schemeClr val="bg1"/>
                </a:solidFill>
                <a:latin typeface="Calibri Light" panose="020F0302020204030204" pitchFamily="34" charset="0"/>
                <a:cs typeface="Calibri Light" panose="020F0302020204030204" pitchFamily="34" charset="0"/>
              </a:rPr>
              <a:t>(&gt; 2 years)</a:t>
            </a:r>
          </a:p>
        </p:txBody>
      </p:sp>
      <p:sp>
        <p:nvSpPr>
          <p:cNvPr id="33" name="Rectangle 32">
            <a:extLst>
              <a:ext uri="{FF2B5EF4-FFF2-40B4-BE49-F238E27FC236}">
                <a16:creationId xmlns:a16="http://schemas.microsoft.com/office/drawing/2014/main" id="{6B07D7BC-F955-9E49-8D9B-99159C53B5C0}"/>
              </a:ext>
            </a:extLst>
          </p:cNvPr>
          <p:cNvSpPr/>
          <p:nvPr/>
        </p:nvSpPr>
        <p:spPr>
          <a:xfrm>
            <a:off x="3147983" y="5268052"/>
            <a:ext cx="642420" cy="369332"/>
          </a:xfrm>
          <a:prstGeom prst="rect">
            <a:avLst/>
          </a:prstGeom>
        </p:spPr>
        <p:txBody>
          <a:bodyPr wrap="none">
            <a:spAutoFit/>
          </a:bodyPr>
          <a:lstStyle/>
          <a:p>
            <a:pPr algn="ctr"/>
            <a:r>
              <a:rPr lang="en-US" b="1" dirty="0">
                <a:solidFill>
                  <a:schemeClr val="bg1"/>
                </a:solidFill>
                <a:latin typeface="Calibri Light" panose="020F0302020204030204" pitchFamily="34" charset="0"/>
                <a:cs typeface="Calibri Light" panose="020F0302020204030204" pitchFamily="34" charset="0"/>
              </a:rPr>
              <a:t>ARVs</a:t>
            </a:r>
          </a:p>
        </p:txBody>
      </p:sp>
      <p:sp>
        <p:nvSpPr>
          <p:cNvPr id="34" name="Rectangle 33">
            <a:extLst>
              <a:ext uri="{FF2B5EF4-FFF2-40B4-BE49-F238E27FC236}">
                <a16:creationId xmlns:a16="http://schemas.microsoft.com/office/drawing/2014/main" id="{A886E1CB-26A1-2E4D-B9A3-54C86825C9CC}"/>
              </a:ext>
            </a:extLst>
          </p:cNvPr>
          <p:cNvSpPr/>
          <p:nvPr/>
        </p:nvSpPr>
        <p:spPr>
          <a:xfrm>
            <a:off x="5094359" y="5258833"/>
            <a:ext cx="1098699" cy="369332"/>
          </a:xfrm>
          <a:prstGeom prst="rect">
            <a:avLst/>
          </a:prstGeom>
        </p:spPr>
        <p:txBody>
          <a:bodyPr wrap="none">
            <a:spAutoFit/>
          </a:bodyPr>
          <a:lstStyle/>
          <a:p>
            <a:pPr algn="ctr"/>
            <a:r>
              <a:rPr lang="en-US" b="1" dirty="0">
                <a:solidFill>
                  <a:schemeClr val="bg1"/>
                </a:solidFill>
                <a:latin typeface="Calibri Light" panose="020F0302020204030204" pitchFamily="34" charset="0"/>
                <a:cs typeface="Calibri Light" panose="020F0302020204030204" pitchFamily="34" charset="0"/>
              </a:rPr>
              <a:t>Viral Load</a:t>
            </a:r>
          </a:p>
        </p:txBody>
      </p:sp>
      <p:sp>
        <p:nvSpPr>
          <p:cNvPr id="35" name="Rectangle 34">
            <a:extLst>
              <a:ext uri="{FF2B5EF4-FFF2-40B4-BE49-F238E27FC236}">
                <a16:creationId xmlns:a16="http://schemas.microsoft.com/office/drawing/2014/main" id="{03A5376C-323D-C347-B9D5-A6BD9B6BBF46}"/>
              </a:ext>
            </a:extLst>
          </p:cNvPr>
          <p:cNvSpPr/>
          <p:nvPr/>
        </p:nvSpPr>
        <p:spPr>
          <a:xfrm>
            <a:off x="7078133" y="5121214"/>
            <a:ext cx="1828257" cy="646331"/>
          </a:xfrm>
          <a:prstGeom prst="rect">
            <a:avLst/>
          </a:prstGeom>
        </p:spPr>
        <p:txBody>
          <a:bodyPr wrap="none">
            <a:spAutoFit/>
          </a:bodyPr>
          <a:lstStyle/>
          <a:p>
            <a:pPr algn="ctr"/>
            <a:r>
              <a:rPr lang="en-US" b="1" dirty="0">
                <a:solidFill>
                  <a:schemeClr val="bg1"/>
                </a:solidFill>
                <a:latin typeface="Calibri Light" panose="020F0302020204030204" pitchFamily="34" charset="0"/>
                <a:cs typeface="Calibri Light" panose="020F0302020204030204" pitchFamily="34" charset="0"/>
              </a:rPr>
              <a:t>HIV </a:t>
            </a:r>
          </a:p>
          <a:p>
            <a:pPr algn="ctr"/>
            <a:r>
              <a:rPr lang="en-US" b="1" dirty="0">
                <a:solidFill>
                  <a:schemeClr val="bg1"/>
                </a:solidFill>
                <a:latin typeface="Calibri Light" panose="020F0302020204030204" pitchFamily="34" charset="0"/>
                <a:cs typeface="Calibri Light" panose="020F0302020204030204" pitchFamily="34" charset="0"/>
              </a:rPr>
              <a:t>Drug Resistance *</a:t>
            </a:r>
          </a:p>
        </p:txBody>
      </p:sp>
      <p:cxnSp>
        <p:nvCxnSpPr>
          <p:cNvPr id="11" name="Straight Connector 10">
            <a:extLst>
              <a:ext uri="{FF2B5EF4-FFF2-40B4-BE49-F238E27FC236}">
                <a16:creationId xmlns:a16="http://schemas.microsoft.com/office/drawing/2014/main" id="{E4B7C956-154A-DC44-8B4D-9FAC3078FBEE}"/>
              </a:ext>
            </a:extLst>
          </p:cNvPr>
          <p:cNvCxnSpPr/>
          <p:nvPr/>
        </p:nvCxnSpPr>
        <p:spPr>
          <a:xfrm>
            <a:off x="1043608" y="4654550"/>
            <a:ext cx="7128792" cy="0"/>
          </a:xfrm>
          <a:prstGeom prst="line">
            <a:avLst/>
          </a:prstGeom>
          <a:ln>
            <a:solidFill>
              <a:srgbClr val="5B9BD5"/>
            </a:solidFill>
          </a:ln>
        </p:spPr>
        <p:style>
          <a:lnRef idx="1">
            <a:schemeClr val="accent1"/>
          </a:lnRef>
          <a:fillRef idx="0">
            <a:schemeClr val="accent1"/>
          </a:fillRef>
          <a:effectRef idx="0">
            <a:schemeClr val="accent1"/>
          </a:effectRef>
          <a:fontRef idx="minor">
            <a:schemeClr val="tx1"/>
          </a:fontRef>
        </p:style>
      </p:cxnSp>
      <p:sp>
        <p:nvSpPr>
          <p:cNvPr id="41" name="Line 8">
            <a:extLst>
              <a:ext uri="{FF2B5EF4-FFF2-40B4-BE49-F238E27FC236}">
                <a16:creationId xmlns:a16="http://schemas.microsoft.com/office/drawing/2014/main" id="{23FE1596-D7A3-2045-B23A-7ACCD1E17DD4}"/>
              </a:ext>
            </a:extLst>
          </p:cNvPr>
          <p:cNvSpPr>
            <a:spLocks noChangeShapeType="1"/>
          </p:cNvSpPr>
          <p:nvPr/>
        </p:nvSpPr>
        <p:spPr bwMode="auto">
          <a:xfrm>
            <a:off x="3491880" y="4663967"/>
            <a:ext cx="0" cy="368300"/>
          </a:xfrm>
          <a:prstGeom prst="line">
            <a:avLst/>
          </a:prstGeom>
          <a:noFill/>
          <a:ln w="9525">
            <a:solidFill>
              <a:srgbClr val="5B9BD5"/>
            </a:solidFill>
            <a:round/>
            <a:headEnd/>
            <a:tailEnd type="triangle" w="med" len="med"/>
          </a:ln>
          <a:extLst>
            <a:ext uri="{909E8E84-426E-40DD-AFC4-6F175D3DCCD1}">
              <a14:hiddenFill xmlns:a14="http://schemas.microsoft.com/office/drawing/2010/main">
                <a:noFill/>
              </a14:hiddenFill>
            </a:ext>
          </a:extLst>
        </p:spPr>
        <p:txBody>
          <a:bodyPr/>
          <a:lstStyle/>
          <a:p>
            <a:endParaRPr lang="en-ZA"/>
          </a:p>
        </p:txBody>
      </p:sp>
      <p:sp>
        <p:nvSpPr>
          <p:cNvPr id="42" name="Line 8">
            <a:extLst>
              <a:ext uri="{FF2B5EF4-FFF2-40B4-BE49-F238E27FC236}">
                <a16:creationId xmlns:a16="http://schemas.microsoft.com/office/drawing/2014/main" id="{8BC1BC20-0E53-3348-BAE0-4B7A98FED200}"/>
              </a:ext>
            </a:extLst>
          </p:cNvPr>
          <p:cNvSpPr>
            <a:spLocks noChangeShapeType="1"/>
          </p:cNvSpPr>
          <p:nvPr/>
        </p:nvSpPr>
        <p:spPr bwMode="auto">
          <a:xfrm>
            <a:off x="5599190" y="4663967"/>
            <a:ext cx="0" cy="368300"/>
          </a:xfrm>
          <a:prstGeom prst="line">
            <a:avLst/>
          </a:prstGeom>
          <a:noFill/>
          <a:ln w="9525">
            <a:solidFill>
              <a:srgbClr val="5B9BD5"/>
            </a:solidFill>
            <a:round/>
            <a:headEnd/>
            <a:tailEnd type="triangle" w="med" len="med"/>
          </a:ln>
          <a:extLst>
            <a:ext uri="{909E8E84-426E-40DD-AFC4-6F175D3DCCD1}">
              <a14:hiddenFill xmlns:a14="http://schemas.microsoft.com/office/drawing/2010/main">
                <a:noFill/>
              </a14:hiddenFill>
            </a:ext>
          </a:extLst>
        </p:spPr>
        <p:txBody>
          <a:bodyPr/>
          <a:lstStyle/>
          <a:p>
            <a:endParaRPr lang="en-ZA"/>
          </a:p>
        </p:txBody>
      </p:sp>
      <p:sp>
        <p:nvSpPr>
          <p:cNvPr id="43" name="Line 8">
            <a:extLst>
              <a:ext uri="{FF2B5EF4-FFF2-40B4-BE49-F238E27FC236}">
                <a16:creationId xmlns:a16="http://schemas.microsoft.com/office/drawing/2014/main" id="{3D78E86B-6D76-534B-A96D-8D231C5F9B58}"/>
              </a:ext>
            </a:extLst>
          </p:cNvPr>
          <p:cNvSpPr>
            <a:spLocks noChangeShapeType="1"/>
          </p:cNvSpPr>
          <p:nvPr/>
        </p:nvSpPr>
        <p:spPr bwMode="auto">
          <a:xfrm>
            <a:off x="8149208" y="4663967"/>
            <a:ext cx="0" cy="368300"/>
          </a:xfrm>
          <a:prstGeom prst="line">
            <a:avLst/>
          </a:prstGeom>
          <a:noFill/>
          <a:ln w="9525">
            <a:solidFill>
              <a:srgbClr val="5B9BD5"/>
            </a:solidFill>
            <a:round/>
            <a:headEnd/>
            <a:tailEnd type="triangle" w="med" len="med"/>
          </a:ln>
          <a:extLst>
            <a:ext uri="{909E8E84-426E-40DD-AFC4-6F175D3DCCD1}">
              <a14:hiddenFill xmlns:a14="http://schemas.microsoft.com/office/drawing/2010/main">
                <a:noFill/>
              </a14:hiddenFill>
            </a:ext>
          </a:extLst>
        </p:spPr>
        <p:txBody>
          <a:bodyPr/>
          <a:lstStyle/>
          <a:p>
            <a:endParaRPr lang="en-ZA"/>
          </a:p>
        </p:txBody>
      </p:sp>
    </p:spTree>
    <p:extLst>
      <p:ext uri="{BB962C8B-B14F-4D97-AF65-F5344CB8AC3E}">
        <p14:creationId xmlns:p14="http://schemas.microsoft.com/office/powerpoint/2010/main" val="2814782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Ethics</a:t>
            </a:r>
          </a:p>
        </p:txBody>
      </p:sp>
      <p:sp>
        <p:nvSpPr>
          <p:cNvPr id="3" name="Content Placeholder 2"/>
          <p:cNvSpPr>
            <a:spLocks noGrp="1"/>
          </p:cNvSpPr>
          <p:nvPr>
            <p:ph idx="1"/>
          </p:nvPr>
        </p:nvSpPr>
        <p:spPr/>
        <p:txBody>
          <a:bodyPr/>
          <a:lstStyle/>
          <a:p>
            <a:pPr>
              <a:buClr>
                <a:srgbClr val="4D6F9A"/>
              </a:buClr>
              <a:defRPr/>
            </a:pPr>
            <a:r>
              <a:rPr lang="en-ZA" sz="2800" dirty="0">
                <a:latin typeface="Calibri Light" panose="020F0302020204030204" pitchFamily="34" charset="0"/>
                <a:cs typeface="Calibri Light" panose="020F0302020204030204" pitchFamily="34" charset="0"/>
              </a:rPr>
              <a:t>Ethics approval was received from both HSRC and CDC </a:t>
            </a:r>
          </a:p>
          <a:p>
            <a:pPr>
              <a:buClr>
                <a:srgbClr val="4D6F9A"/>
              </a:buClr>
              <a:defRPr/>
            </a:pPr>
            <a:endParaRPr lang="en-ZA" sz="2800" dirty="0">
              <a:latin typeface="Calibri Light" panose="020F0302020204030204" pitchFamily="34" charset="0"/>
              <a:cs typeface="Calibri Light" panose="020F0302020204030204" pitchFamily="34" charset="0"/>
            </a:endParaRPr>
          </a:p>
          <a:p>
            <a:pPr>
              <a:buClr>
                <a:srgbClr val="4D6F9A"/>
              </a:buClr>
              <a:defRPr/>
            </a:pPr>
            <a:r>
              <a:rPr lang="en-ZA" sz="2800" dirty="0">
                <a:latin typeface="Calibri Light" panose="020F0302020204030204" pitchFamily="34" charset="0"/>
                <a:cs typeface="Calibri Light" panose="020F0302020204030204" pitchFamily="34" charset="0"/>
              </a:rPr>
              <a:t>Participants had to provide informed consent in order for them to take part in the study</a:t>
            </a:r>
          </a:p>
        </p:txBody>
      </p:sp>
    </p:spTree>
    <p:extLst>
      <p:ext uri="{BB962C8B-B14F-4D97-AF65-F5344CB8AC3E}">
        <p14:creationId xmlns:p14="http://schemas.microsoft.com/office/powerpoint/2010/main" val="1025099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2"/>
          <p:cNvSpPr>
            <a:spLocks noChangeShapeType="1"/>
          </p:cNvSpPr>
          <p:nvPr/>
        </p:nvSpPr>
        <p:spPr bwMode="auto">
          <a:xfrm flipH="1">
            <a:off x="3105150" y="4737538"/>
            <a:ext cx="156210" cy="1282262"/>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smtClean="0">
              <a:ln>
                <a:noFill/>
              </a:ln>
              <a:solidFill>
                <a:srgbClr val="000000"/>
              </a:solidFill>
              <a:effectLst/>
              <a:uLnTx/>
              <a:uFillTx/>
              <a:cs typeface="+mn-cs"/>
            </a:endParaRPr>
          </a:p>
        </p:txBody>
      </p:sp>
      <p:sp>
        <p:nvSpPr>
          <p:cNvPr id="6" name="Oval 3"/>
          <p:cNvSpPr>
            <a:spLocks noChangeArrowheads="1"/>
          </p:cNvSpPr>
          <p:nvPr/>
        </p:nvSpPr>
        <p:spPr bwMode="auto">
          <a:xfrm>
            <a:off x="3053080" y="4577255"/>
            <a:ext cx="1093470" cy="267138"/>
          </a:xfrm>
          <a:prstGeom prst="ellipse">
            <a:avLst/>
          </a:prstGeom>
          <a:gradFill rotWithShape="0">
            <a:gsLst>
              <a:gs pos="0">
                <a:srgbClr val="000000"/>
              </a:gs>
              <a:gs pos="100000">
                <a:srgbClr val="808080"/>
              </a:gs>
            </a:gsLst>
            <a:lin ang="5400000" scaled="1"/>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itchFamily="34" charset="0"/>
              <a:cs typeface="+mn-cs"/>
            </a:endParaRPr>
          </a:p>
        </p:txBody>
      </p:sp>
      <p:sp>
        <p:nvSpPr>
          <p:cNvPr id="8" name="AutoShape 5"/>
          <p:cNvSpPr>
            <a:spLocks noChangeArrowheads="1"/>
          </p:cNvSpPr>
          <p:nvPr/>
        </p:nvSpPr>
        <p:spPr bwMode="auto">
          <a:xfrm>
            <a:off x="2896870" y="3241566"/>
            <a:ext cx="1353820" cy="144254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prstShdw prst="shdw17" dist="17961" dir="2700000">
              <a:srgbClr val="000000">
                <a:gamma/>
                <a:shade val="60000"/>
                <a:invGamma/>
              </a:srgbClr>
            </a:prst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cs typeface="+mn-cs"/>
            </a:endParaRPr>
          </a:p>
        </p:txBody>
      </p:sp>
      <p:sp>
        <p:nvSpPr>
          <p:cNvPr id="9" name="Oval 6"/>
          <p:cNvSpPr>
            <a:spLocks noChangeArrowheads="1"/>
          </p:cNvSpPr>
          <p:nvPr/>
        </p:nvSpPr>
        <p:spPr bwMode="auto">
          <a:xfrm>
            <a:off x="3105150" y="2707290"/>
            <a:ext cx="104140" cy="160283"/>
          </a:xfrm>
          <a:prstGeom prst="ellipse">
            <a:avLst/>
          </a:prstGeom>
          <a:solidFill>
            <a:srgbClr val="66FFFF"/>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itchFamily="34" charset="0"/>
              <a:cs typeface="+mn-cs"/>
            </a:endParaRPr>
          </a:p>
        </p:txBody>
      </p:sp>
      <p:sp>
        <p:nvSpPr>
          <p:cNvPr id="10" name="Oval 7"/>
          <p:cNvSpPr>
            <a:spLocks noChangeArrowheads="1"/>
          </p:cNvSpPr>
          <p:nvPr/>
        </p:nvSpPr>
        <p:spPr bwMode="auto">
          <a:xfrm>
            <a:off x="3105150" y="2974428"/>
            <a:ext cx="104140" cy="160283"/>
          </a:xfrm>
          <a:prstGeom prst="ellipse">
            <a:avLst/>
          </a:prstGeom>
          <a:solidFill>
            <a:srgbClr val="66FFFF"/>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itchFamily="34" charset="0"/>
              <a:cs typeface="+mn-cs"/>
            </a:endParaRPr>
          </a:p>
        </p:txBody>
      </p:sp>
      <p:sp>
        <p:nvSpPr>
          <p:cNvPr id="11" name="Freeform 8"/>
          <p:cNvSpPr>
            <a:spLocks/>
          </p:cNvSpPr>
          <p:nvPr/>
        </p:nvSpPr>
        <p:spPr bwMode="auto">
          <a:xfrm>
            <a:off x="3044369" y="3962837"/>
            <a:ext cx="1041400" cy="694559"/>
          </a:xfrm>
          <a:custGeom>
            <a:avLst/>
            <a:gdLst>
              <a:gd name="T0" fmla="*/ 0 w 960"/>
              <a:gd name="T1" fmla="*/ 0 h 624"/>
              <a:gd name="T2" fmla="*/ 2147483647 w 960"/>
              <a:gd name="T3" fmla="*/ 0 h 624"/>
              <a:gd name="T4" fmla="*/ 2147483647 w 960"/>
              <a:gd name="T5" fmla="*/ 0 h 624"/>
              <a:gd name="T6" fmla="*/ 2147483647 w 960"/>
              <a:gd name="T7" fmla="*/ 2147483647 h 624"/>
              <a:gd name="T8" fmla="*/ 2147483647 w 960"/>
              <a:gd name="T9" fmla="*/ 2147483647 h 624"/>
              <a:gd name="T10" fmla="*/ 2147483647 w 960"/>
              <a:gd name="T11" fmla="*/ 0 h 624"/>
              <a:gd name="T12" fmla="*/ 0 60000 65536"/>
              <a:gd name="T13" fmla="*/ 0 60000 65536"/>
              <a:gd name="T14" fmla="*/ 0 60000 65536"/>
              <a:gd name="T15" fmla="*/ 0 60000 65536"/>
              <a:gd name="T16" fmla="*/ 0 60000 65536"/>
              <a:gd name="T17" fmla="*/ 0 60000 65536"/>
              <a:gd name="T18" fmla="*/ 0 w 960"/>
              <a:gd name="T19" fmla="*/ 0 h 624"/>
              <a:gd name="T20" fmla="*/ 960 w 960"/>
              <a:gd name="T21" fmla="*/ 624 h 624"/>
            </a:gdLst>
            <a:ahLst/>
            <a:cxnLst>
              <a:cxn ang="T12">
                <a:pos x="T0" y="T1"/>
              </a:cxn>
              <a:cxn ang="T13">
                <a:pos x="T2" y="T3"/>
              </a:cxn>
              <a:cxn ang="T14">
                <a:pos x="T4" y="T5"/>
              </a:cxn>
              <a:cxn ang="T15">
                <a:pos x="T6" y="T7"/>
              </a:cxn>
              <a:cxn ang="T16">
                <a:pos x="T8" y="T9"/>
              </a:cxn>
              <a:cxn ang="T17">
                <a:pos x="T10" y="T11"/>
              </a:cxn>
            </a:cxnLst>
            <a:rect l="T18" t="T19" r="T20" b="T21"/>
            <a:pathLst>
              <a:path w="960" h="624">
                <a:moveTo>
                  <a:pt x="0" y="0"/>
                </a:moveTo>
                <a:lnTo>
                  <a:pt x="960" y="0"/>
                </a:lnTo>
                <a:lnTo>
                  <a:pt x="912" y="0"/>
                </a:lnTo>
                <a:lnTo>
                  <a:pt x="768" y="624"/>
                </a:lnTo>
                <a:lnTo>
                  <a:pt x="192" y="624"/>
                </a:lnTo>
                <a:lnTo>
                  <a:pt x="48" y="0"/>
                </a:lnTo>
              </a:path>
            </a:pathLst>
          </a:custGeom>
          <a:gradFill flip="none" rotWithShape="1">
            <a:gsLst>
              <a:gs pos="30088">
                <a:srgbClr val="00B0F0"/>
              </a:gs>
              <a:gs pos="67000">
                <a:srgbClr val="FF0000"/>
              </a:gs>
              <a:gs pos="100000">
                <a:schemeClr val="accent1">
                  <a:lumMod val="45000"/>
                  <a:lumOff val="55000"/>
                </a:schemeClr>
              </a:gs>
              <a:gs pos="96000">
                <a:srgbClr val="FF0000"/>
              </a:gs>
              <a:gs pos="51000">
                <a:srgbClr val="00B0F0"/>
              </a:gs>
            </a:gsLst>
            <a:lin ang="5400000" scaled="1"/>
            <a:tileRect/>
          </a:gradFill>
          <a:ln w="9525">
            <a:solidFill>
              <a:srgbClr val="000000"/>
            </a:solidFill>
            <a:round/>
            <a:headEnd/>
            <a:tailEnd/>
          </a:ln>
          <a:effectLst>
            <a:prstShdw prst="shdw17" dist="17961" dir="2700000">
              <a:srgbClr val="3D9999"/>
            </a:prstShdw>
          </a:effectLs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smtClean="0">
              <a:ln>
                <a:noFill/>
              </a:ln>
              <a:solidFill>
                <a:srgbClr val="000000"/>
              </a:solidFill>
              <a:effectLst/>
              <a:uLnTx/>
              <a:uFillTx/>
              <a:cs typeface="+mn-cs"/>
            </a:endParaRPr>
          </a:p>
        </p:txBody>
      </p:sp>
      <p:sp>
        <p:nvSpPr>
          <p:cNvPr id="12" name="Line 9"/>
          <p:cNvSpPr>
            <a:spLocks noChangeShapeType="1"/>
          </p:cNvSpPr>
          <p:nvPr/>
        </p:nvSpPr>
        <p:spPr bwMode="auto">
          <a:xfrm>
            <a:off x="2324100" y="2226441"/>
            <a:ext cx="624840" cy="0"/>
          </a:xfrm>
          <a:prstGeom prst="line">
            <a:avLst/>
          </a:prstGeom>
          <a:noFill/>
          <a:ln w="19050">
            <a:solidFill>
              <a:schemeClr val="tx1"/>
            </a:solidFill>
            <a:round/>
            <a:headEnd/>
            <a:tailEnd/>
          </a:ln>
          <a:effectLst>
            <a:prstShdw prst="shdw17" dist="17961" dir="2700000">
              <a:srgbClr val="99995C"/>
            </a:prstShdw>
          </a:effectLst>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smtClean="0">
              <a:ln>
                <a:noFill/>
              </a:ln>
              <a:solidFill>
                <a:srgbClr val="000000"/>
              </a:solidFill>
              <a:effectLst/>
              <a:uLnTx/>
              <a:uFillTx/>
              <a:cs typeface="+mn-cs"/>
            </a:endParaRPr>
          </a:p>
        </p:txBody>
      </p:sp>
      <p:sp>
        <p:nvSpPr>
          <p:cNvPr id="13" name="Line 10"/>
          <p:cNvSpPr>
            <a:spLocks noChangeShapeType="1"/>
          </p:cNvSpPr>
          <p:nvPr/>
        </p:nvSpPr>
        <p:spPr bwMode="auto">
          <a:xfrm>
            <a:off x="2324100" y="2440152"/>
            <a:ext cx="624840" cy="0"/>
          </a:xfrm>
          <a:prstGeom prst="line">
            <a:avLst/>
          </a:prstGeom>
          <a:noFill/>
          <a:ln w="19050">
            <a:solidFill>
              <a:schemeClr val="tx1"/>
            </a:solidFill>
            <a:round/>
            <a:headEnd/>
            <a:tailEnd/>
          </a:ln>
          <a:effectLst>
            <a:prstShdw prst="shdw17" dist="17961" dir="2700000">
              <a:srgbClr val="99995C"/>
            </a:prstShdw>
          </a:effectLst>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smtClean="0">
              <a:ln>
                <a:noFill/>
              </a:ln>
              <a:solidFill>
                <a:srgbClr val="000000"/>
              </a:solidFill>
              <a:effectLst/>
              <a:uLnTx/>
              <a:uFillTx/>
              <a:cs typeface="+mn-cs"/>
            </a:endParaRPr>
          </a:p>
        </p:txBody>
      </p:sp>
      <p:sp>
        <p:nvSpPr>
          <p:cNvPr id="14" name="Line 11"/>
          <p:cNvSpPr>
            <a:spLocks noChangeShapeType="1"/>
          </p:cNvSpPr>
          <p:nvPr/>
        </p:nvSpPr>
        <p:spPr bwMode="auto">
          <a:xfrm flipH="1" flipV="1">
            <a:off x="2896870" y="2066159"/>
            <a:ext cx="52070" cy="160283"/>
          </a:xfrm>
          <a:prstGeom prst="line">
            <a:avLst/>
          </a:prstGeom>
          <a:noFill/>
          <a:ln w="28575">
            <a:solidFill>
              <a:schemeClr val="tx1"/>
            </a:solidFill>
            <a:round/>
            <a:headEnd/>
            <a:tailEnd/>
          </a:ln>
          <a:effectLst>
            <a:prstShdw prst="shdw17" dist="17961" dir="2700000">
              <a:srgbClr val="99995C"/>
            </a:prstShdw>
          </a:effectLst>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smtClean="0">
              <a:ln>
                <a:noFill/>
              </a:ln>
              <a:solidFill>
                <a:srgbClr val="000000"/>
              </a:solidFill>
              <a:effectLst/>
              <a:uLnTx/>
              <a:uFillTx/>
              <a:cs typeface="+mn-cs"/>
            </a:endParaRPr>
          </a:p>
        </p:txBody>
      </p:sp>
      <p:sp>
        <p:nvSpPr>
          <p:cNvPr id="15" name="Line 12"/>
          <p:cNvSpPr>
            <a:spLocks noChangeShapeType="1"/>
          </p:cNvSpPr>
          <p:nvPr/>
        </p:nvSpPr>
        <p:spPr bwMode="auto">
          <a:xfrm>
            <a:off x="2896870" y="2066159"/>
            <a:ext cx="208280" cy="0"/>
          </a:xfrm>
          <a:prstGeom prst="line">
            <a:avLst/>
          </a:prstGeom>
          <a:noFill/>
          <a:ln w="28575">
            <a:solidFill>
              <a:schemeClr val="tx1"/>
            </a:solidFill>
            <a:round/>
            <a:headEnd/>
            <a:tailEnd/>
          </a:ln>
          <a:effectLst>
            <a:prstShdw prst="shdw17" dist="17961" dir="2700000">
              <a:srgbClr val="99995C"/>
            </a:prstShdw>
          </a:effectLst>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smtClean="0">
              <a:ln>
                <a:noFill/>
              </a:ln>
              <a:solidFill>
                <a:srgbClr val="000000"/>
              </a:solidFill>
              <a:effectLst/>
              <a:uLnTx/>
              <a:uFillTx/>
              <a:cs typeface="+mn-cs"/>
            </a:endParaRPr>
          </a:p>
        </p:txBody>
      </p:sp>
      <p:sp>
        <p:nvSpPr>
          <p:cNvPr id="16" name="Line 13"/>
          <p:cNvSpPr>
            <a:spLocks noChangeShapeType="1"/>
          </p:cNvSpPr>
          <p:nvPr/>
        </p:nvSpPr>
        <p:spPr bwMode="auto">
          <a:xfrm flipH="1">
            <a:off x="3053080" y="2066159"/>
            <a:ext cx="52070" cy="160283"/>
          </a:xfrm>
          <a:prstGeom prst="line">
            <a:avLst/>
          </a:prstGeom>
          <a:noFill/>
          <a:ln w="28575">
            <a:solidFill>
              <a:schemeClr val="tx1"/>
            </a:solidFill>
            <a:round/>
            <a:headEnd/>
            <a:tailEnd/>
          </a:ln>
          <a:effectLst>
            <a:prstShdw prst="shdw17" dist="17961" dir="2700000">
              <a:srgbClr val="99995C"/>
            </a:prstShdw>
          </a:effectLst>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smtClean="0">
              <a:ln>
                <a:noFill/>
              </a:ln>
              <a:solidFill>
                <a:srgbClr val="000000"/>
              </a:solidFill>
              <a:effectLst/>
              <a:uLnTx/>
              <a:uFillTx/>
              <a:cs typeface="+mn-cs"/>
            </a:endParaRPr>
          </a:p>
        </p:txBody>
      </p:sp>
      <p:sp>
        <p:nvSpPr>
          <p:cNvPr id="17" name="Line 14"/>
          <p:cNvSpPr>
            <a:spLocks noChangeShapeType="1"/>
          </p:cNvSpPr>
          <p:nvPr/>
        </p:nvSpPr>
        <p:spPr bwMode="auto">
          <a:xfrm>
            <a:off x="3053080" y="2226441"/>
            <a:ext cx="208280" cy="0"/>
          </a:xfrm>
          <a:prstGeom prst="line">
            <a:avLst/>
          </a:prstGeom>
          <a:noFill/>
          <a:ln w="28575">
            <a:solidFill>
              <a:schemeClr val="tx1"/>
            </a:solidFill>
            <a:round/>
            <a:headEnd/>
            <a:tailEnd/>
          </a:ln>
          <a:effectLst>
            <a:prstShdw prst="shdw17" dist="17961" dir="2700000">
              <a:srgbClr val="99995C"/>
            </a:prstShdw>
          </a:effectLst>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smtClean="0">
              <a:ln>
                <a:noFill/>
              </a:ln>
              <a:solidFill>
                <a:srgbClr val="000000"/>
              </a:solidFill>
              <a:effectLst/>
              <a:uLnTx/>
              <a:uFillTx/>
              <a:cs typeface="+mn-cs"/>
            </a:endParaRPr>
          </a:p>
        </p:txBody>
      </p:sp>
      <p:sp>
        <p:nvSpPr>
          <p:cNvPr id="18" name="Line 15"/>
          <p:cNvSpPr>
            <a:spLocks noChangeShapeType="1"/>
          </p:cNvSpPr>
          <p:nvPr/>
        </p:nvSpPr>
        <p:spPr bwMode="auto">
          <a:xfrm>
            <a:off x="2948940" y="2440152"/>
            <a:ext cx="104140" cy="0"/>
          </a:xfrm>
          <a:prstGeom prst="line">
            <a:avLst/>
          </a:prstGeom>
          <a:noFill/>
          <a:ln w="28575">
            <a:solidFill>
              <a:schemeClr val="tx1"/>
            </a:solidFill>
            <a:round/>
            <a:headEnd/>
            <a:tailEnd/>
          </a:ln>
          <a:effectLst>
            <a:prstShdw prst="shdw17" dist="17961" dir="2700000">
              <a:srgbClr val="99995C"/>
            </a:prstShdw>
          </a:effectLst>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smtClean="0">
              <a:ln>
                <a:noFill/>
              </a:ln>
              <a:solidFill>
                <a:srgbClr val="000000"/>
              </a:solidFill>
              <a:effectLst/>
              <a:uLnTx/>
              <a:uFillTx/>
              <a:cs typeface="+mn-cs"/>
            </a:endParaRPr>
          </a:p>
        </p:txBody>
      </p:sp>
      <p:sp>
        <p:nvSpPr>
          <p:cNvPr id="19" name="Line 16"/>
          <p:cNvSpPr>
            <a:spLocks noChangeShapeType="1"/>
          </p:cNvSpPr>
          <p:nvPr/>
        </p:nvSpPr>
        <p:spPr bwMode="auto">
          <a:xfrm>
            <a:off x="3053080" y="2440152"/>
            <a:ext cx="0" cy="213710"/>
          </a:xfrm>
          <a:prstGeom prst="line">
            <a:avLst/>
          </a:prstGeom>
          <a:noFill/>
          <a:ln w="28575">
            <a:solidFill>
              <a:schemeClr val="tx1"/>
            </a:solidFill>
            <a:round/>
            <a:headEnd/>
            <a:tailEnd/>
          </a:ln>
          <a:effectLst>
            <a:prstShdw prst="shdw17" dist="17961" dir="2700000">
              <a:srgbClr val="99995C"/>
            </a:prstShdw>
          </a:effectLst>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smtClean="0">
              <a:ln>
                <a:noFill/>
              </a:ln>
              <a:solidFill>
                <a:srgbClr val="000000"/>
              </a:solidFill>
              <a:effectLst/>
              <a:uLnTx/>
              <a:uFillTx/>
              <a:cs typeface="+mn-cs"/>
            </a:endParaRPr>
          </a:p>
        </p:txBody>
      </p:sp>
      <p:sp>
        <p:nvSpPr>
          <p:cNvPr id="20" name="Line 17"/>
          <p:cNvSpPr>
            <a:spLocks noChangeShapeType="1"/>
          </p:cNvSpPr>
          <p:nvPr/>
        </p:nvSpPr>
        <p:spPr bwMode="auto">
          <a:xfrm>
            <a:off x="3261360" y="2226441"/>
            <a:ext cx="0" cy="427421"/>
          </a:xfrm>
          <a:prstGeom prst="line">
            <a:avLst/>
          </a:prstGeom>
          <a:noFill/>
          <a:ln w="28575">
            <a:solidFill>
              <a:schemeClr val="tx1"/>
            </a:solidFill>
            <a:round/>
            <a:headEnd/>
            <a:tailEnd/>
          </a:ln>
          <a:effectLst>
            <a:prstShdw prst="shdw17" dist="17961" dir="2700000">
              <a:srgbClr val="99995C"/>
            </a:prstShdw>
          </a:effectLst>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smtClean="0">
              <a:ln>
                <a:noFill/>
              </a:ln>
              <a:solidFill>
                <a:srgbClr val="000000"/>
              </a:solidFill>
              <a:effectLst/>
              <a:uLnTx/>
              <a:uFillTx/>
              <a:cs typeface="+mn-cs"/>
            </a:endParaRPr>
          </a:p>
        </p:txBody>
      </p:sp>
      <p:sp>
        <p:nvSpPr>
          <p:cNvPr id="21" name="Line 18"/>
          <p:cNvSpPr>
            <a:spLocks noChangeShapeType="1"/>
          </p:cNvSpPr>
          <p:nvPr/>
        </p:nvSpPr>
        <p:spPr bwMode="auto">
          <a:xfrm flipH="1" flipV="1">
            <a:off x="3990340" y="4363545"/>
            <a:ext cx="36883" cy="145813"/>
          </a:xfrm>
          <a:prstGeom prst="line">
            <a:avLst/>
          </a:prstGeom>
          <a:noFill/>
          <a:ln w="28575">
            <a:solidFill>
              <a:schemeClr val="tx1"/>
            </a:solidFill>
            <a:round/>
            <a:headEnd/>
            <a:tailEnd/>
          </a:ln>
          <a:effectLst>
            <a:prstShdw prst="shdw17" dist="17961" dir="2700000">
              <a:srgbClr val="000000">
                <a:gamma/>
                <a:shade val="60000"/>
                <a:invGamma/>
              </a:srgbClr>
            </a:prst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cs typeface="+mn-cs"/>
            </a:endParaRPr>
          </a:p>
        </p:txBody>
      </p:sp>
      <p:sp>
        <p:nvSpPr>
          <p:cNvPr id="22" name="Line 19"/>
          <p:cNvSpPr>
            <a:spLocks noChangeShapeType="1"/>
          </p:cNvSpPr>
          <p:nvPr/>
        </p:nvSpPr>
        <p:spPr bwMode="auto">
          <a:xfrm>
            <a:off x="3990340" y="4363545"/>
            <a:ext cx="148617" cy="0"/>
          </a:xfrm>
          <a:prstGeom prst="line">
            <a:avLst/>
          </a:prstGeom>
          <a:noFill/>
          <a:ln w="28575">
            <a:solidFill>
              <a:schemeClr val="tx1"/>
            </a:solidFill>
            <a:round/>
            <a:headEnd/>
            <a:tailEnd/>
          </a:ln>
          <a:effectLst>
            <a:prstShdw prst="shdw17" dist="17961" dir="2700000">
              <a:srgbClr val="000000">
                <a:gamma/>
                <a:shade val="60000"/>
                <a:invGamma/>
              </a:srgbClr>
            </a:prst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cs typeface="+mn-cs"/>
            </a:endParaRPr>
          </a:p>
        </p:txBody>
      </p:sp>
      <p:sp>
        <p:nvSpPr>
          <p:cNvPr id="23" name="Line 20"/>
          <p:cNvSpPr>
            <a:spLocks noChangeShapeType="1"/>
          </p:cNvSpPr>
          <p:nvPr/>
        </p:nvSpPr>
        <p:spPr bwMode="auto">
          <a:xfrm flipH="1">
            <a:off x="4102074" y="4363545"/>
            <a:ext cx="36883" cy="145813"/>
          </a:xfrm>
          <a:prstGeom prst="line">
            <a:avLst/>
          </a:prstGeom>
          <a:noFill/>
          <a:ln w="28575">
            <a:solidFill>
              <a:schemeClr val="tx1"/>
            </a:solidFill>
            <a:round/>
            <a:headEnd/>
            <a:tailEnd/>
          </a:ln>
          <a:effectLst>
            <a:prstShdw prst="shdw17" dist="17961" dir="2700000">
              <a:srgbClr val="000000">
                <a:gamma/>
                <a:shade val="60000"/>
                <a:invGamma/>
              </a:srgbClr>
            </a:prst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cs typeface="+mn-cs"/>
            </a:endParaRPr>
          </a:p>
        </p:txBody>
      </p:sp>
      <p:sp>
        <p:nvSpPr>
          <p:cNvPr id="24" name="Line 21"/>
          <p:cNvSpPr>
            <a:spLocks noChangeShapeType="1"/>
          </p:cNvSpPr>
          <p:nvPr/>
        </p:nvSpPr>
        <p:spPr bwMode="auto">
          <a:xfrm flipV="1">
            <a:off x="3886200" y="4509358"/>
            <a:ext cx="364490" cy="14470"/>
          </a:xfrm>
          <a:prstGeom prst="line">
            <a:avLst/>
          </a:prstGeom>
          <a:noFill/>
          <a:ln w="28575">
            <a:solidFill>
              <a:schemeClr val="tx1"/>
            </a:solidFill>
            <a:round/>
            <a:headEnd/>
            <a:tailEnd/>
          </a:ln>
          <a:effectLst>
            <a:prstShdw prst="shdw17" dist="17961" dir="2700000">
              <a:srgbClr val="000000">
                <a:gamma/>
                <a:shade val="60000"/>
                <a:invGamma/>
              </a:srgbClr>
            </a:prst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cs typeface="+mn-cs"/>
            </a:endParaRPr>
          </a:p>
        </p:txBody>
      </p:sp>
      <p:sp>
        <p:nvSpPr>
          <p:cNvPr id="25" name="Line 22"/>
          <p:cNvSpPr>
            <a:spLocks noChangeShapeType="1"/>
          </p:cNvSpPr>
          <p:nvPr/>
        </p:nvSpPr>
        <p:spPr bwMode="auto">
          <a:xfrm>
            <a:off x="3886200" y="4684110"/>
            <a:ext cx="215874" cy="18923"/>
          </a:xfrm>
          <a:prstGeom prst="line">
            <a:avLst/>
          </a:prstGeom>
          <a:noFill/>
          <a:ln w="28575">
            <a:solidFill>
              <a:schemeClr val="tx1"/>
            </a:solidFill>
            <a:round/>
            <a:headEnd/>
            <a:tailEnd/>
          </a:ln>
          <a:effectLst>
            <a:prstShdw prst="shdw17" dist="17961" dir="2700000">
              <a:srgbClr val="000000">
                <a:gamma/>
                <a:shade val="60000"/>
                <a:invGamma/>
              </a:srgbClr>
            </a:prst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cs typeface="+mn-cs"/>
            </a:endParaRPr>
          </a:p>
        </p:txBody>
      </p:sp>
      <p:sp>
        <p:nvSpPr>
          <p:cNvPr id="26" name="Line 23"/>
          <p:cNvSpPr>
            <a:spLocks noChangeShapeType="1"/>
          </p:cNvSpPr>
          <p:nvPr/>
        </p:nvSpPr>
        <p:spPr bwMode="auto">
          <a:xfrm>
            <a:off x="4102074" y="4703033"/>
            <a:ext cx="0" cy="194788"/>
          </a:xfrm>
          <a:prstGeom prst="line">
            <a:avLst/>
          </a:prstGeom>
          <a:noFill/>
          <a:ln w="28575">
            <a:solidFill>
              <a:schemeClr val="tx1"/>
            </a:solidFill>
            <a:round/>
            <a:headEnd/>
            <a:tailEnd/>
          </a:ln>
          <a:effectLst>
            <a:prstShdw prst="shdw17" dist="17961" dir="2700000">
              <a:srgbClr val="FFFFFF">
                <a:gamma/>
                <a:shade val="60000"/>
                <a:invGamma/>
              </a:srgbClr>
            </a:prst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cs typeface="+mn-cs"/>
            </a:endParaRPr>
          </a:p>
        </p:txBody>
      </p:sp>
      <p:sp>
        <p:nvSpPr>
          <p:cNvPr id="27" name="Line 24"/>
          <p:cNvSpPr>
            <a:spLocks noChangeShapeType="1"/>
          </p:cNvSpPr>
          <p:nvPr/>
        </p:nvSpPr>
        <p:spPr bwMode="auto">
          <a:xfrm>
            <a:off x="4250690" y="4509358"/>
            <a:ext cx="0" cy="388463"/>
          </a:xfrm>
          <a:prstGeom prst="line">
            <a:avLst/>
          </a:prstGeom>
          <a:noFill/>
          <a:ln w="28575">
            <a:solidFill>
              <a:schemeClr val="tx1"/>
            </a:solidFill>
            <a:round/>
            <a:headEnd/>
            <a:tailEnd/>
          </a:ln>
          <a:effectLst>
            <a:prstShdw prst="shdw17" dist="17961" dir="2700000">
              <a:srgbClr val="FFFFFF">
                <a:gamma/>
                <a:shade val="60000"/>
                <a:invGamma/>
              </a:srgbClr>
            </a:prst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cs typeface="+mn-cs"/>
            </a:endParaRPr>
          </a:p>
        </p:txBody>
      </p:sp>
      <p:sp>
        <p:nvSpPr>
          <p:cNvPr id="28" name="Oval 25"/>
          <p:cNvSpPr>
            <a:spLocks noChangeArrowheads="1"/>
          </p:cNvSpPr>
          <p:nvPr/>
        </p:nvSpPr>
        <p:spPr bwMode="auto">
          <a:xfrm>
            <a:off x="4102074" y="4848845"/>
            <a:ext cx="148616" cy="48975"/>
          </a:xfrm>
          <a:prstGeom prst="ellipse">
            <a:avLst/>
          </a:prstGeom>
          <a:noFill/>
          <a:ln w="28575">
            <a:solidFill>
              <a:schemeClr val="tx1"/>
            </a:solidFill>
            <a:round/>
            <a:headEnd/>
            <a:tailEnd/>
          </a:ln>
          <a:effectLst>
            <a:prstShdw prst="shdw17" dist="17961" dir="2700000">
              <a:srgbClr val="FFFFFF">
                <a:gamma/>
                <a:shade val="60000"/>
                <a:invGamma/>
              </a:srgbClr>
            </a:prst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cs typeface="+mn-cs"/>
            </a:endParaRPr>
          </a:p>
        </p:txBody>
      </p:sp>
      <p:sp>
        <p:nvSpPr>
          <p:cNvPr id="29" name="Rectangle 26"/>
          <p:cNvSpPr>
            <a:spLocks noChangeArrowheads="1"/>
          </p:cNvSpPr>
          <p:nvPr/>
        </p:nvSpPr>
        <p:spPr bwMode="auto">
          <a:xfrm>
            <a:off x="3886200" y="4577255"/>
            <a:ext cx="312420" cy="53428"/>
          </a:xfrm>
          <a:prstGeom prst="rect">
            <a:avLst/>
          </a:prstGeom>
          <a:solidFill>
            <a:srgbClr val="FF0000"/>
          </a:solidFill>
          <a:ln w="9525">
            <a:solidFill>
              <a:schemeClr val="tx1"/>
            </a:solidFill>
            <a:miter lim="800000"/>
            <a:headEnd/>
            <a:tailEnd/>
          </a:ln>
          <a:effectLst>
            <a:prstShdw prst="shdw17" dist="17961" dir="2700000">
              <a:srgbClr val="000000">
                <a:gamma/>
                <a:shade val="60000"/>
                <a:invGamma/>
              </a:srgbClr>
            </a:prst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cs typeface="+mn-cs"/>
            </a:endParaRPr>
          </a:p>
        </p:txBody>
      </p:sp>
      <p:sp>
        <p:nvSpPr>
          <p:cNvPr id="30" name="Rectangle 27"/>
          <p:cNvSpPr>
            <a:spLocks noChangeArrowheads="1"/>
          </p:cNvSpPr>
          <p:nvPr/>
        </p:nvSpPr>
        <p:spPr bwMode="auto">
          <a:xfrm>
            <a:off x="4146550" y="4577255"/>
            <a:ext cx="52070" cy="267138"/>
          </a:xfrm>
          <a:prstGeom prst="rect">
            <a:avLst/>
          </a:prstGeom>
          <a:solidFill>
            <a:srgbClr val="FF0000"/>
          </a:solidFill>
          <a:ln w="9525">
            <a:solidFill>
              <a:schemeClr val="tx1"/>
            </a:solidFill>
            <a:miter lim="800000"/>
            <a:headEnd/>
            <a:tailEnd/>
          </a:ln>
          <a:effectLst>
            <a:prstShdw prst="shdw17" dist="17961" dir="2700000">
              <a:srgbClr val="000000">
                <a:gamma/>
                <a:shade val="60000"/>
                <a:invGamma/>
              </a:srgbClr>
            </a:prst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cs typeface="+mn-cs"/>
            </a:endParaRPr>
          </a:p>
        </p:txBody>
      </p:sp>
      <p:sp>
        <p:nvSpPr>
          <p:cNvPr id="31" name="Oval 28"/>
          <p:cNvSpPr>
            <a:spLocks noChangeArrowheads="1"/>
          </p:cNvSpPr>
          <p:nvPr/>
        </p:nvSpPr>
        <p:spPr bwMode="auto">
          <a:xfrm>
            <a:off x="4146550" y="4897821"/>
            <a:ext cx="104140" cy="160283"/>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itchFamily="34" charset="0"/>
              <a:cs typeface="+mn-cs"/>
            </a:endParaRPr>
          </a:p>
        </p:txBody>
      </p:sp>
      <p:sp>
        <p:nvSpPr>
          <p:cNvPr id="32" name="Oval 29"/>
          <p:cNvSpPr>
            <a:spLocks noChangeArrowheads="1"/>
          </p:cNvSpPr>
          <p:nvPr/>
        </p:nvSpPr>
        <p:spPr bwMode="auto">
          <a:xfrm>
            <a:off x="4146550" y="5164959"/>
            <a:ext cx="104140" cy="160283"/>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itchFamily="34" charset="0"/>
              <a:cs typeface="+mn-cs"/>
            </a:endParaRPr>
          </a:p>
        </p:txBody>
      </p:sp>
      <p:sp>
        <p:nvSpPr>
          <p:cNvPr id="33" name="Line 31"/>
          <p:cNvSpPr>
            <a:spLocks noChangeShapeType="1"/>
          </p:cNvSpPr>
          <p:nvPr/>
        </p:nvSpPr>
        <p:spPr bwMode="auto">
          <a:xfrm flipH="1">
            <a:off x="3417570" y="2814145"/>
            <a:ext cx="78105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smtClean="0">
              <a:ln>
                <a:noFill/>
              </a:ln>
              <a:solidFill>
                <a:srgbClr val="000000"/>
              </a:solidFill>
              <a:effectLst/>
              <a:uLnTx/>
              <a:uFillTx/>
              <a:cs typeface="+mn-cs"/>
            </a:endParaRPr>
          </a:p>
        </p:txBody>
      </p:sp>
      <p:sp>
        <p:nvSpPr>
          <p:cNvPr id="34" name="Line 32"/>
          <p:cNvSpPr>
            <a:spLocks noChangeShapeType="1"/>
          </p:cNvSpPr>
          <p:nvPr/>
        </p:nvSpPr>
        <p:spPr bwMode="auto">
          <a:xfrm flipH="1">
            <a:off x="4102074" y="4146981"/>
            <a:ext cx="650876" cy="0"/>
          </a:xfrm>
          <a:prstGeom prst="line">
            <a:avLst/>
          </a:prstGeom>
          <a:noFill/>
          <a:ln w="38100">
            <a:solidFill>
              <a:schemeClr val="tx1"/>
            </a:solidFill>
            <a:round/>
            <a:headEnd/>
            <a:tailEnd type="triangle" w="med" len="med"/>
          </a:ln>
          <a:effectLst>
            <a:prstShdw prst="shdw17" dist="17961" dir="2700000">
              <a:srgbClr val="99997A"/>
            </a:prstShdw>
          </a:effectLst>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smtClean="0">
              <a:ln>
                <a:noFill/>
              </a:ln>
              <a:solidFill>
                <a:srgbClr val="000000"/>
              </a:solidFill>
              <a:effectLst/>
              <a:uLnTx/>
              <a:uFillTx/>
              <a:cs typeface="+mn-cs"/>
            </a:endParaRPr>
          </a:p>
        </p:txBody>
      </p:sp>
      <p:sp>
        <p:nvSpPr>
          <p:cNvPr id="35" name="Line 33"/>
          <p:cNvSpPr>
            <a:spLocks noChangeShapeType="1"/>
          </p:cNvSpPr>
          <p:nvPr/>
        </p:nvSpPr>
        <p:spPr bwMode="auto">
          <a:xfrm flipH="1">
            <a:off x="4406900" y="5111531"/>
            <a:ext cx="78105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smtClean="0">
              <a:ln>
                <a:noFill/>
              </a:ln>
              <a:solidFill>
                <a:srgbClr val="000000"/>
              </a:solidFill>
              <a:effectLst/>
              <a:uLnTx/>
              <a:uFillTx/>
              <a:cs typeface="+mn-cs"/>
            </a:endParaRPr>
          </a:p>
        </p:txBody>
      </p:sp>
      <p:sp>
        <p:nvSpPr>
          <p:cNvPr id="36" name="Text Box 34"/>
          <p:cNvSpPr txBox="1">
            <a:spLocks noChangeArrowheads="1"/>
          </p:cNvSpPr>
          <p:nvPr/>
        </p:nvSpPr>
        <p:spPr bwMode="auto">
          <a:xfrm>
            <a:off x="4396052" y="2522519"/>
            <a:ext cx="2539478" cy="73866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400" b="1" i="0" u="none" strike="noStrike" kern="0" cap="none" spc="0" normalizeH="0" baseline="0" noProof="0" dirty="0">
                <a:ln>
                  <a:noFill/>
                </a:ln>
                <a:effectLst/>
                <a:uLnTx/>
                <a:uFillTx/>
                <a:latin typeface="Georgia" pitchFamily="18" charset="0"/>
              </a:rPr>
              <a:t>New infections</a:t>
            </a: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dirty="0">
              <a:ln>
                <a:noFill/>
              </a:ln>
              <a:solidFill>
                <a:srgbClr val="FFFF00"/>
              </a:solidFill>
              <a:effectLst/>
              <a:uLnTx/>
              <a:uFillTx/>
              <a:latin typeface="Georgia" pitchFamily="18" charset="0"/>
            </a:endParaRPr>
          </a:p>
        </p:txBody>
      </p:sp>
      <p:sp>
        <p:nvSpPr>
          <p:cNvPr id="37" name="Text Box 35"/>
          <p:cNvSpPr txBox="1">
            <a:spLocks noChangeArrowheads="1"/>
          </p:cNvSpPr>
          <p:nvPr/>
        </p:nvSpPr>
        <p:spPr bwMode="auto">
          <a:xfrm>
            <a:off x="4752950" y="3968161"/>
            <a:ext cx="2007281" cy="4616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400" b="1" i="0" u="none" strike="noStrike" kern="0" cap="none" spc="0" normalizeH="0" baseline="0" noProof="0" dirty="0">
                <a:ln>
                  <a:noFill/>
                </a:ln>
                <a:effectLst/>
                <a:uLnTx/>
                <a:uFillTx/>
                <a:latin typeface="Georgia" pitchFamily="18" charset="0"/>
              </a:rPr>
              <a:t>Prevalence</a:t>
            </a:r>
            <a:r>
              <a:rPr kumimoji="0" lang="en-US" altLang="en-US" sz="2400" b="1" i="0" u="none" strike="noStrike" kern="0" cap="none" spc="0" normalizeH="0" baseline="0" noProof="0" dirty="0">
                <a:ln>
                  <a:noFill/>
                </a:ln>
                <a:solidFill>
                  <a:srgbClr val="FFFF00"/>
                </a:solidFill>
                <a:effectLst/>
                <a:uLnTx/>
                <a:uFillTx/>
                <a:latin typeface="Georgia" pitchFamily="18" charset="0"/>
              </a:rPr>
              <a:t> </a:t>
            </a:r>
          </a:p>
        </p:txBody>
      </p:sp>
      <p:sp>
        <p:nvSpPr>
          <p:cNvPr id="38" name="Text Box 36"/>
          <p:cNvSpPr txBox="1">
            <a:spLocks noChangeArrowheads="1"/>
          </p:cNvSpPr>
          <p:nvPr/>
        </p:nvSpPr>
        <p:spPr bwMode="auto">
          <a:xfrm>
            <a:off x="5229172" y="4819905"/>
            <a:ext cx="1289135" cy="4616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400" b="1" i="0" u="none" strike="noStrike" kern="0" cap="none" spc="0" normalizeH="0" baseline="0" noProof="0" dirty="0">
                <a:ln>
                  <a:noFill/>
                </a:ln>
                <a:effectLst/>
                <a:uLnTx/>
                <a:uFillTx/>
                <a:latin typeface="Georgia" pitchFamily="18" charset="0"/>
              </a:rPr>
              <a:t>Deaths</a:t>
            </a:r>
          </a:p>
        </p:txBody>
      </p:sp>
      <p:sp>
        <p:nvSpPr>
          <p:cNvPr id="39" name="Oval 37"/>
          <p:cNvSpPr>
            <a:spLocks noChangeArrowheads="1"/>
          </p:cNvSpPr>
          <p:nvPr/>
        </p:nvSpPr>
        <p:spPr bwMode="auto">
          <a:xfrm>
            <a:off x="3053080" y="2600434"/>
            <a:ext cx="208280" cy="53428"/>
          </a:xfrm>
          <a:prstGeom prst="ellipse">
            <a:avLst/>
          </a:prstGeom>
          <a:noFill/>
          <a:ln w="28575">
            <a:solidFill>
              <a:schemeClr val="tx1"/>
            </a:solidFill>
            <a:round/>
            <a:headEnd/>
            <a:tailEnd/>
          </a:ln>
          <a:effectLst>
            <a:prstShdw prst="shdw17" dist="17961" dir="2700000">
              <a:srgbClr val="99995C"/>
            </a:prst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itchFamily="34" charset="0"/>
              <a:cs typeface="+mn-cs"/>
            </a:endParaRPr>
          </a:p>
        </p:txBody>
      </p:sp>
      <p:sp>
        <p:nvSpPr>
          <p:cNvPr id="40" name="Oval 38"/>
          <p:cNvSpPr>
            <a:spLocks noChangeArrowheads="1"/>
          </p:cNvSpPr>
          <p:nvPr/>
        </p:nvSpPr>
        <p:spPr bwMode="auto">
          <a:xfrm>
            <a:off x="3105150" y="3241566"/>
            <a:ext cx="104140" cy="160283"/>
          </a:xfrm>
          <a:prstGeom prst="ellipse">
            <a:avLst/>
          </a:prstGeom>
          <a:solidFill>
            <a:srgbClr val="66FFFF"/>
          </a:solidFill>
          <a:ln w="9525">
            <a:solidFill>
              <a:srgbClr val="000000"/>
            </a:solidFill>
            <a:round/>
            <a:headEnd/>
            <a:tailEnd/>
          </a:ln>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itchFamily="34" charset="0"/>
              <a:cs typeface="+mn-cs"/>
            </a:endParaRPr>
          </a:p>
        </p:txBody>
      </p:sp>
      <p:sp>
        <p:nvSpPr>
          <p:cNvPr id="41" name="Oval 39"/>
          <p:cNvSpPr>
            <a:spLocks noChangeArrowheads="1"/>
          </p:cNvSpPr>
          <p:nvPr/>
        </p:nvSpPr>
        <p:spPr bwMode="auto">
          <a:xfrm>
            <a:off x="3105150" y="3508703"/>
            <a:ext cx="104140" cy="160283"/>
          </a:xfrm>
          <a:prstGeom prst="ellipse">
            <a:avLst/>
          </a:prstGeom>
          <a:solidFill>
            <a:srgbClr val="66FFFF"/>
          </a:solidFill>
          <a:ln w="9525">
            <a:solidFill>
              <a:srgbClr val="000000"/>
            </a:solidFill>
            <a:round/>
            <a:headEnd/>
            <a:tailEnd/>
          </a:ln>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itchFamily="34" charset="0"/>
              <a:cs typeface="+mn-cs"/>
            </a:endParaRPr>
          </a:p>
        </p:txBody>
      </p:sp>
      <p:sp>
        <p:nvSpPr>
          <p:cNvPr id="42" name="Oval 40"/>
          <p:cNvSpPr>
            <a:spLocks noChangeArrowheads="1"/>
          </p:cNvSpPr>
          <p:nvPr/>
        </p:nvSpPr>
        <p:spPr bwMode="auto">
          <a:xfrm>
            <a:off x="3105150" y="3829269"/>
            <a:ext cx="937260" cy="213710"/>
          </a:xfrm>
          <a:prstGeom prst="ellipse">
            <a:avLst/>
          </a:prstGeom>
          <a:solidFill>
            <a:srgbClr val="00B0F0"/>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itchFamily="34" charset="0"/>
              <a:cs typeface="+mn-cs"/>
            </a:endParaRPr>
          </a:p>
        </p:txBody>
      </p:sp>
      <p:sp>
        <p:nvSpPr>
          <p:cNvPr id="43" name="Line 41"/>
          <p:cNvSpPr>
            <a:spLocks noChangeShapeType="1"/>
          </p:cNvSpPr>
          <p:nvPr/>
        </p:nvSpPr>
        <p:spPr bwMode="auto">
          <a:xfrm>
            <a:off x="3886200" y="4844393"/>
            <a:ext cx="156210" cy="1175407"/>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smtClean="0">
              <a:ln>
                <a:noFill/>
              </a:ln>
              <a:solidFill>
                <a:srgbClr val="000000"/>
              </a:solidFill>
              <a:effectLst/>
              <a:uLnTx/>
              <a:uFillTx/>
              <a:cs typeface="+mn-cs"/>
            </a:endParaRPr>
          </a:p>
        </p:txBody>
      </p:sp>
      <p:sp>
        <p:nvSpPr>
          <p:cNvPr id="3" name="Title 2"/>
          <p:cNvSpPr>
            <a:spLocks noGrp="1"/>
          </p:cNvSpPr>
          <p:nvPr>
            <p:ph type="title"/>
          </p:nvPr>
        </p:nvSpPr>
        <p:spPr/>
        <p:txBody>
          <a:bodyPr/>
          <a:lstStyle/>
          <a:p>
            <a:r>
              <a:rPr lang="en-ZA" sz="3600" dirty="0"/>
              <a:t>Understanding the HIV epidemic</a:t>
            </a:r>
          </a:p>
        </p:txBody>
      </p:sp>
      <p:sp>
        <p:nvSpPr>
          <p:cNvPr id="51" name="Arc 50"/>
          <p:cNvSpPr/>
          <p:nvPr/>
        </p:nvSpPr>
        <p:spPr>
          <a:xfrm flipH="1">
            <a:off x="1691678" y="2867573"/>
            <a:ext cx="1684669" cy="1835460"/>
          </a:xfrm>
          <a:prstGeom prst="arc">
            <a:avLst>
              <a:gd name="adj1" fmla="val 14710041"/>
              <a:gd name="adj2" fmla="val 6994037"/>
            </a:avLst>
          </a:prstGeom>
          <a:ln w="79375">
            <a:solidFill>
              <a:srgbClr val="FF0000"/>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52" name="Arc 51"/>
          <p:cNvSpPr/>
          <p:nvPr/>
        </p:nvSpPr>
        <p:spPr>
          <a:xfrm flipH="1">
            <a:off x="1864430" y="3076832"/>
            <a:ext cx="1684669" cy="1070149"/>
          </a:xfrm>
          <a:prstGeom prst="arc">
            <a:avLst>
              <a:gd name="adj1" fmla="val 14710041"/>
              <a:gd name="adj2" fmla="val 6994037"/>
            </a:avLst>
          </a:prstGeom>
          <a:ln w="3175">
            <a:solidFill>
              <a:srgbClr val="0070C0"/>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57" name="Text Box 35"/>
          <p:cNvSpPr txBox="1">
            <a:spLocks noChangeArrowheads="1"/>
          </p:cNvSpPr>
          <p:nvPr/>
        </p:nvSpPr>
        <p:spPr bwMode="auto">
          <a:xfrm>
            <a:off x="2970690" y="4288286"/>
            <a:ext cx="1224134" cy="432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altLang="en-US" sz="1100" b="1" kern="0" dirty="0" smtClean="0">
                <a:latin typeface="Georgia" pitchFamily="18" charset="0"/>
              </a:rPr>
              <a:t>Not on </a:t>
            </a:r>
          </a:p>
          <a:p>
            <a:pPr marL="0" marR="0" lvl="0" indent="0" algn="ctr" defTabSz="914400" eaLnBrk="1" fontAlgn="auto" latinLnBrk="0" hangingPunct="1">
              <a:lnSpc>
                <a:spcPct val="100000"/>
              </a:lnSpc>
              <a:spcBef>
                <a:spcPct val="0"/>
              </a:spcBef>
              <a:spcAft>
                <a:spcPts val="0"/>
              </a:spcAft>
              <a:buClrTx/>
              <a:buSzTx/>
              <a:buFontTx/>
              <a:buNone/>
              <a:tabLst/>
              <a:defRPr/>
            </a:pPr>
            <a:r>
              <a:rPr lang="en-US" altLang="en-US" sz="1100" b="1" kern="0" dirty="0" smtClean="0">
                <a:latin typeface="Georgia" pitchFamily="18" charset="0"/>
              </a:rPr>
              <a:t>ART</a:t>
            </a:r>
            <a:r>
              <a:rPr kumimoji="0" lang="en-US" altLang="en-US" sz="1100" b="1" i="0" u="none" strike="noStrike" kern="0" cap="none" spc="0" normalizeH="0" baseline="0" noProof="0" dirty="0" smtClean="0">
                <a:ln>
                  <a:noFill/>
                </a:ln>
                <a:effectLst/>
                <a:uLnTx/>
                <a:uFillTx/>
                <a:latin typeface="Georgia" pitchFamily="18" charset="0"/>
              </a:rPr>
              <a:t> </a:t>
            </a:r>
            <a:endParaRPr kumimoji="0" lang="en-US" altLang="en-US" sz="1100" b="1" i="0" u="none" strike="noStrike" kern="0" cap="none" spc="0" normalizeH="0" baseline="0" noProof="0" dirty="0">
              <a:ln>
                <a:noFill/>
              </a:ln>
              <a:effectLst/>
              <a:uLnTx/>
              <a:uFillTx/>
              <a:latin typeface="Georgia" pitchFamily="18" charset="0"/>
            </a:endParaRPr>
          </a:p>
        </p:txBody>
      </p:sp>
      <p:sp>
        <p:nvSpPr>
          <p:cNvPr id="61" name="Text Box 36"/>
          <p:cNvSpPr txBox="1">
            <a:spLocks noChangeArrowheads="1"/>
          </p:cNvSpPr>
          <p:nvPr/>
        </p:nvSpPr>
        <p:spPr bwMode="auto">
          <a:xfrm>
            <a:off x="3195671" y="4006676"/>
            <a:ext cx="936475"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200" b="1" i="0" u="none" strike="noStrike" kern="0" cap="none" spc="0" normalizeH="0" baseline="0" noProof="0" dirty="0" smtClean="0">
                <a:ln>
                  <a:noFill/>
                </a:ln>
                <a:effectLst/>
                <a:uLnTx/>
                <a:uFillTx/>
                <a:latin typeface="Georgia" pitchFamily="18" charset="0"/>
              </a:rPr>
              <a:t>On ART</a:t>
            </a:r>
            <a:endParaRPr kumimoji="0" lang="en-US" altLang="en-US" sz="1200" b="1" i="0" u="none" strike="noStrike" kern="0" cap="none" spc="0" normalizeH="0" baseline="0" noProof="0" dirty="0">
              <a:ln>
                <a:noFill/>
              </a:ln>
              <a:effectLst/>
              <a:uLnTx/>
              <a:uFillTx/>
              <a:latin typeface="Georgia" pitchFamily="18" charset="0"/>
            </a:endParaRPr>
          </a:p>
        </p:txBody>
      </p:sp>
      <p:sp>
        <p:nvSpPr>
          <p:cNvPr id="45" name="Oval 39"/>
          <p:cNvSpPr>
            <a:spLocks noChangeArrowheads="1"/>
          </p:cNvSpPr>
          <p:nvPr/>
        </p:nvSpPr>
        <p:spPr bwMode="auto">
          <a:xfrm>
            <a:off x="4141849" y="5468935"/>
            <a:ext cx="104140" cy="160283"/>
          </a:xfrm>
          <a:prstGeom prst="ellipse">
            <a:avLst/>
          </a:prstGeom>
          <a:solidFill>
            <a:srgbClr val="5B9BD5"/>
          </a:solidFill>
          <a:ln w="9525">
            <a:solidFill>
              <a:srgbClr val="000000"/>
            </a:solidFill>
            <a:round/>
            <a:headEnd/>
            <a:tailEnd/>
          </a:ln>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itchFamily="34" charset="0"/>
              <a:cs typeface="+mn-cs"/>
            </a:endParaRPr>
          </a:p>
        </p:txBody>
      </p:sp>
      <p:sp>
        <p:nvSpPr>
          <p:cNvPr id="46" name="Oval 39"/>
          <p:cNvSpPr>
            <a:spLocks noChangeArrowheads="1"/>
          </p:cNvSpPr>
          <p:nvPr/>
        </p:nvSpPr>
        <p:spPr bwMode="auto">
          <a:xfrm>
            <a:off x="4142754" y="5445224"/>
            <a:ext cx="104140" cy="160283"/>
          </a:xfrm>
          <a:prstGeom prst="ellipse">
            <a:avLst/>
          </a:prstGeom>
          <a:solidFill>
            <a:srgbClr val="5B9BD5"/>
          </a:solidFill>
          <a:ln w="9525">
            <a:solidFill>
              <a:srgbClr val="000000"/>
            </a:solidFill>
            <a:round/>
            <a:headEnd/>
            <a:tailEnd/>
          </a:ln>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itchFamily="34" charset="0"/>
              <a:cs typeface="+mn-cs"/>
            </a:endParaRPr>
          </a:p>
        </p:txBody>
      </p:sp>
    </p:spTree>
    <p:extLst>
      <p:ext uri="{BB962C8B-B14F-4D97-AF65-F5344CB8AC3E}">
        <p14:creationId xmlns:p14="http://schemas.microsoft.com/office/powerpoint/2010/main" val="21699581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l="-2000" r="-2000"/>
          </a:stretch>
        </a:blipFill>
        <a:effectLst/>
      </p:bgPr>
    </p:bg>
    <p:spTree>
      <p:nvGrpSpPr>
        <p:cNvPr id="1" name=""/>
        <p:cNvGrpSpPr/>
        <p:nvPr/>
      </p:nvGrpSpPr>
      <p:grpSpPr>
        <a:xfrm>
          <a:off x="0" y="0"/>
          <a:ext cx="0" cy="0"/>
          <a:chOff x="0" y="0"/>
          <a:chExt cx="0" cy="0"/>
        </a:xfrm>
      </p:grpSpPr>
      <p:sp>
        <p:nvSpPr>
          <p:cNvPr id="6" name="Text Placeholder 4"/>
          <p:cNvSpPr txBox="1">
            <a:spLocks/>
          </p:cNvSpPr>
          <p:nvPr/>
        </p:nvSpPr>
        <p:spPr bwMode="auto">
          <a:xfrm>
            <a:off x="3131840" y="548002"/>
            <a:ext cx="6264696" cy="886710"/>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4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buClr>
                <a:srgbClr val="004287"/>
              </a:buClr>
              <a:buNone/>
              <a:defRPr/>
            </a:pPr>
            <a:r>
              <a:rPr lang="en-ZA" sz="6600" kern="0" dirty="0">
                <a:ln>
                  <a:solidFill>
                    <a:srgbClr val="000000"/>
                  </a:solidFill>
                </a:ln>
                <a:solidFill>
                  <a:srgbClr val="F8F8F8"/>
                </a:solidFill>
              </a:rPr>
              <a:t>HIV Incidence</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33375"/>
            <a:ext cx="1943704" cy="719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586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225" y="228600"/>
            <a:ext cx="7696200" cy="563563"/>
          </a:xfrm>
        </p:spPr>
        <p:txBody>
          <a:bodyPr>
            <a:normAutofit/>
          </a:bodyPr>
          <a:lstStyle/>
          <a:p>
            <a:pPr algn="r">
              <a:defRPr/>
            </a:pPr>
            <a:r>
              <a:rPr lang="en-US" sz="2800" b="1" dirty="0"/>
              <a:t>Recent Infection Detection Algorithm</a:t>
            </a:r>
          </a:p>
        </p:txBody>
      </p:sp>
      <p:sp>
        <p:nvSpPr>
          <p:cNvPr id="3" name="Diamond 2"/>
          <p:cNvSpPr/>
          <p:nvPr/>
        </p:nvSpPr>
        <p:spPr>
          <a:xfrm>
            <a:off x="1552575" y="1333920"/>
            <a:ext cx="1752600" cy="1028700"/>
          </a:xfrm>
          <a:prstGeom prst="diamond">
            <a:avLst/>
          </a:prstGeom>
          <a:solidFill>
            <a:srgbClr val="3B6F9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Arial"/>
                <a:cs typeface="Arial"/>
              </a:rPr>
              <a:t>LAg-Avidity EIA</a:t>
            </a:r>
          </a:p>
        </p:txBody>
      </p:sp>
      <p:sp>
        <p:nvSpPr>
          <p:cNvPr id="4" name="Diamond 3"/>
          <p:cNvSpPr/>
          <p:nvPr/>
        </p:nvSpPr>
        <p:spPr>
          <a:xfrm>
            <a:off x="1587500" y="3068960"/>
            <a:ext cx="1692275" cy="977106"/>
          </a:xfrm>
          <a:prstGeom prst="diamond">
            <a:avLst/>
          </a:prstGeom>
          <a:solidFill>
            <a:srgbClr val="3B6F9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a:cs typeface="Arial"/>
              </a:rPr>
              <a:t>ARV Testing</a:t>
            </a:r>
          </a:p>
        </p:txBody>
      </p:sp>
      <p:sp>
        <p:nvSpPr>
          <p:cNvPr id="5" name="Diamond 4"/>
          <p:cNvSpPr/>
          <p:nvPr/>
        </p:nvSpPr>
        <p:spPr>
          <a:xfrm>
            <a:off x="1587500" y="4449876"/>
            <a:ext cx="1704975" cy="912812"/>
          </a:xfrm>
          <a:prstGeom prst="diamond">
            <a:avLst/>
          </a:prstGeom>
          <a:solidFill>
            <a:srgbClr val="3B6F9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a:cs typeface="Arial"/>
              </a:rPr>
              <a:t>Viral Load</a:t>
            </a:r>
          </a:p>
        </p:txBody>
      </p:sp>
      <p:cxnSp>
        <p:nvCxnSpPr>
          <p:cNvPr id="7" name="Straight Arrow Connector 6"/>
          <p:cNvCxnSpPr>
            <a:cxnSpLocks/>
            <a:stCxn id="3" idx="3"/>
          </p:cNvCxnSpPr>
          <p:nvPr/>
        </p:nvCxnSpPr>
        <p:spPr>
          <a:xfrm>
            <a:off x="3305175" y="1848270"/>
            <a:ext cx="1800225" cy="7518"/>
          </a:xfrm>
          <a:prstGeom prst="straightConnector1">
            <a:avLst/>
          </a:prstGeom>
          <a:ln>
            <a:solidFill>
              <a:srgbClr val="3B6F9D"/>
            </a:solidFill>
            <a:tailEnd type="arrow"/>
          </a:ln>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a:cxnSpLocks/>
            <a:stCxn id="3" idx="2"/>
            <a:endCxn id="4" idx="0"/>
          </p:cNvCxnSpPr>
          <p:nvPr/>
        </p:nvCxnSpPr>
        <p:spPr>
          <a:xfrm>
            <a:off x="2428875" y="2362620"/>
            <a:ext cx="4763" cy="70634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 name="Straight Arrow Connector 9"/>
          <p:cNvCxnSpPr>
            <a:cxnSpLocks/>
            <a:stCxn id="4" idx="2"/>
          </p:cNvCxnSpPr>
          <p:nvPr/>
        </p:nvCxnSpPr>
        <p:spPr>
          <a:xfrm>
            <a:off x="2433638" y="4046066"/>
            <a:ext cx="9525" cy="66119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p:nvPr/>
        </p:nvCxnSpPr>
        <p:spPr>
          <a:xfrm>
            <a:off x="3276600" y="3543300"/>
            <a:ext cx="1828800" cy="6350"/>
          </a:xfrm>
          <a:prstGeom prst="straightConnector1">
            <a:avLst/>
          </a:prstGeom>
          <a:ln>
            <a:solidFill>
              <a:srgbClr val="3B6F9D"/>
            </a:solidFill>
            <a:tailEnd type="arrow"/>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p:nvPr/>
        </p:nvCxnSpPr>
        <p:spPr>
          <a:xfrm flipV="1">
            <a:off x="3276600" y="4902785"/>
            <a:ext cx="1889125" cy="0"/>
          </a:xfrm>
          <a:prstGeom prst="straightConnector1">
            <a:avLst/>
          </a:prstGeom>
          <a:ln>
            <a:solidFill>
              <a:srgbClr val="3B6F9D"/>
            </a:solidFill>
            <a:tailEnd type="arrow"/>
          </a:ln>
        </p:spPr>
        <p:style>
          <a:lnRef idx="2">
            <a:schemeClr val="accent2"/>
          </a:lnRef>
          <a:fillRef idx="0">
            <a:schemeClr val="accent2"/>
          </a:fillRef>
          <a:effectRef idx="1">
            <a:schemeClr val="accent2"/>
          </a:effectRef>
          <a:fontRef idx="minor">
            <a:schemeClr val="tx1"/>
          </a:fontRef>
        </p:style>
      </p:cxnSp>
      <p:sp>
        <p:nvSpPr>
          <p:cNvPr id="20" name="TextBox 19"/>
          <p:cNvSpPr txBox="1"/>
          <p:nvPr/>
        </p:nvSpPr>
        <p:spPr>
          <a:xfrm>
            <a:off x="3173412" y="1390765"/>
            <a:ext cx="1800225" cy="3397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u="none" strike="noStrike" kern="1200" cap="none" spc="0" normalizeH="0" baseline="0" noProof="0" dirty="0">
                <a:ln>
                  <a:noFill/>
                </a:ln>
                <a:solidFill>
                  <a:srgbClr val="001927"/>
                </a:solidFill>
                <a:effectLst/>
                <a:uLnTx/>
                <a:uFillTx/>
                <a:latin typeface="Calibri Light" panose="020F0302020204030204" pitchFamily="34" charset="0"/>
                <a:cs typeface="Calibri Light" panose="020F0302020204030204" pitchFamily="34" charset="0"/>
              </a:rPr>
              <a:t>LT-Long-term</a:t>
            </a:r>
          </a:p>
        </p:txBody>
      </p:sp>
      <p:sp>
        <p:nvSpPr>
          <p:cNvPr id="22" name="TextBox 21"/>
          <p:cNvSpPr txBox="1"/>
          <p:nvPr/>
        </p:nvSpPr>
        <p:spPr>
          <a:xfrm>
            <a:off x="5257800" y="1688916"/>
            <a:ext cx="3200400" cy="338554"/>
          </a:xfrm>
          <a:prstGeom prst="rect">
            <a:avLst/>
          </a:prstGeom>
          <a:solidFill>
            <a:srgbClr val="3B6F9D"/>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a:cs typeface="Arial"/>
              </a:rPr>
              <a:t>Chronically infected </a:t>
            </a:r>
            <a:r>
              <a:rPr kumimoji="0" lang="en-US" sz="1400" b="0" i="0" u="none" strike="noStrike" kern="1200" cap="none" spc="0" normalizeH="0" baseline="0" noProof="0" dirty="0">
                <a:ln>
                  <a:noFill/>
                </a:ln>
                <a:solidFill>
                  <a:schemeClr val="bg1"/>
                </a:solidFill>
                <a:effectLst/>
                <a:uLnTx/>
                <a:uFillTx/>
                <a:latin typeface="Arial"/>
                <a:cs typeface="Arial"/>
              </a:rPr>
              <a:t>subjects</a:t>
            </a:r>
            <a:endParaRPr kumimoji="0" lang="en-US" sz="1600" b="0" i="0" u="none" strike="noStrike" kern="1200" cap="none" spc="0" normalizeH="0" baseline="0" noProof="0" dirty="0">
              <a:ln>
                <a:noFill/>
              </a:ln>
              <a:solidFill>
                <a:schemeClr val="bg1"/>
              </a:solidFill>
              <a:effectLst/>
              <a:uLnTx/>
              <a:uFillTx/>
              <a:latin typeface="Arial"/>
              <a:cs typeface="Arial"/>
            </a:endParaRPr>
          </a:p>
        </p:txBody>
      </p:sp>
      <p:sp>
        <p:nvSpPr>
          <p:cNvPr id="23" name="TextBox 22"/>
          <p:cNvSpPr txBox="1"/>
          <p:nvPr/>
        </p:nvSpPr>
        <p:spPr>
          <a:xfrm>
            <a:off x="6019800" y="1127125"/>
            <a:ext cx="1189038" cy="369888"/>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u="none" strike="noStrike" kern="1200" cap="none" spc="0" normalizeH="0" baseline="0" noProof="0" dirty="0">
                <a:ln>
                  <a:noFill/>
                </a:ln>
                <a:solidFill>
                  <a:srgbClr val="001927"/>
                </a:solidFill>
                <a:effectLst/>
                <a:uLnTx/>
                <a:uFillTx/>
                <a:latin typeface="Calibri Light" panose="020F0302020204030204" pitchFamily="34" charset="0"/>
                <a:cs typeface="Calibri Light" panose="020F0302020204030204" pitchFamily="34" charset="0"/>
              </a:rPr>
              <a:t>OUTCOME</a:t>
            </a:r>
          </a:p>
        </p:txBody>
      </p:sp>
      <p:sp>
        <p:nvSpPr>
          <p:cNvPr id="24" name="TextBox 23"/>
          <p:cNvSpPr txBox="1"/>
          <p:nvPr/>
        </p:nvSpPr>
        <p:spPr>
          <a:xfrm>
            <a:off x="5257800" y="3226594"/>
            <a:ext cx="3200400" cy="584775"/>
          </a:xfrm>
          <a:prstGeom prst="rect">
            <a:avLst/>
          </a:prstGeom>
          <a:solidFill>
            <a:srgbClr val="3B6F9D"/>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a:cs typeface="Arial"/>
              </a:rPr>
              <a:t>Chronically infected subjects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a:cs typeface="Arial"/>
              </a:rPr>
              <a:t>receiving HAART *</a:t>
            </a:r>
          </a:p>
        </p:txBody>
      </p:sp>
      <p:sp>
        <p:nvSpPr>
          <p:cNvPr id="25" name="TextBox 24"/>
          <p:cNvSpPr txBox="1"/>
          <p:nvPr/>
        </p:nvSpPr>
        <p:spPr>
          <a:xfrm>
            <a:off x="5231224" y="4610397"/>
            <a:ext cx="3512121" cy="584775"/>
          </a:xfrm>
          <a:prstGeom prst="rect">
            <a:avLst/>
          </a:prstGeom>
          <a:solidFill>
            <a:srgbClr val="3B6F9D"/>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a:cs typeface="Arial"/>
              </a:rPr>
              <a:t>Chronically infected elite suppressor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a:cs typeface="Arial"/>
              </a:rPr>
              <a:t>or subjects with low VL  </a:t>
            </a:r>
          </a:p>
        </p:txBody>
      </p:sp>
      <p:sp>
        <p:nvSpPr>
          <p:cNvPr id="30" name="TextBox 29"/>
          <p:cNvSpPr txBox="1"/>
          <p:nvPr/>
        </p:nvSpPr>
        <p:spPr>
          <a:xfrm>
            <a:off x="2457450" y="2514600"/>
            <a:ext cx="1616075" cy="369888"/>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001927"/>
                </a:solidFill>
                <a:effectLst/>
                <a:uLnTx/>
                <a:uFillTx/>
                <a:latin typeface="Calibri" panose="020F0502020204030204" pitchFamily="34" charset="0"/>
                <a:cs typeface="Calibri" panose="020F0502020204030204" pitchFamily="34" charset="0"/>
              </a:rPr>
              <a:t>Recent</a:t>
            </a:r>
          </a:p>
        </p:txBody>
      </p:sp>
      <p:sp>
        <p:nvSpPr>
          <p:cNvPr id="31" name="TextBox 30"/>
          <p:cNvSpPr txBox="1"/>
          <p:nvPr/>
        </p:nvSpPr>
        <p:spPr>
          <a:xfrm>
            <a:off x="3305175" y="3205163"/>
            <a:ext cx="1724025" cy="33813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1927"/>
                </a:solidFill>
                <a:effectLst/>
                <a:uLnTx/>
                <a:uFillTx/>
                <a:latin typeface="Arial"/>
                <a:cs typeface="Arial"/>
              </a:rPr>
              <a:t> </a:t>
            </a:r>
            <a:r>
              <a:rPr kumimoji="0" lang="en-US" sz="1600" u="none" strike="noStrike" kern="1200" cap="none" spc="0" normalizeH="0" baseline="0" noProof="0" dirty="0">
                <a:ln>
                  <a:noFill/>
                </a:ln>
                <a:solidFill>
                  <a:srgbClr val="001927"/>
                </a:solidFill>
                <a:effectLst/>
                <a:uLnTx/>
                <a:uFillTx/>
                <a:latin typeface="Calibri Light" panose="020F0302020204030204" pitchFamily="34" charset="0"/>
                <a:cs typeface="Calibri Light" panose="020F0302020204030204" pitchFamily="34" charset="0"/>
              </a:rPr>
              <a:t>ARV Positive</a:t>
            </a:r>
          </a:p>
        </p:txBody>
      </p:sp>
      <p:sp>
        <p:nvSpPr>
          <p:cNvPr id="32" name="TextBox 31"/>
          <p:cNvSpPr txBox="1"/>
          <p:nvPr/>
        </p:nvSpPr>
        <p:spPr>
          <a:xfrm>
            <a:off x="2517775" y="4157663"/>
            <a:ext cx="1555750" cy="338137"/>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1927"/>
                </a:solidFill>
                <a:effectLst/>
                <a:uLnTx/>
                <a:uFillTx/>
                <a:latin typeface="Calibri" panose="020F0502020204030204" pitchFamily="34" charset="0"/>
                <a:cs typeface="Calibri" panose="020F0502020204030204" pitchFamily="34" charset="0"/>
              </a:rPr>
              <a:t> Negative</a:t>
            </a:r>
          </a:p>
        </p:txBody>
      </p:sp>
      <p:sp>
        <p:nvSpPr>
          <p:cNvPr id="33" name="TextBox 32"/>
          <p:cNvSpPr txBox="1"/>
          <p:nvPr/>
        </p:nvSpPr>
        <p:spPr>
          <a:xfrm>
            <a:off x="3243056" y="4564648"/>
            <a:ext cx="2133600" cy="338137"/>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u="none" strike="noStrike" kern="1200" cap="none" spc="0" normalizeH="0" baseline="0" noProof="0" dirty="0">
                <a:ln>
                  <a:noFill/>
                </a:ln>
                <a:solidFill>
                  <a:srgbClr val="001927"/>
                </a:solidFill>
                <a:effectLst/>
                <a:uLnTx/>
                <a:uFillTx/>
                <a:latin typeface="Calibri Light" panose="020F0302020204030204" pitchFamily="34" charset="0"/>
                <a:cs typeface="Calibri Light" panose="020F0302020204030204" pitchFamily="34" charset="0"/>
              </a:rPr>
              <a:t>&lt;1000 copies/mL</a:t>
            </a:r>
          </a:p>
        </p:txBody>
      </p:sp>
      <p:cxnSp>
        <p:nvCxnSpPr>
          <p:cNvPr id="34" name="Straight Arrow Connector 33"/>
          <p:cNvCxnSpPr/>
          <p:nvPr/>
        </p:nvCxnSpPr>
        <p:spPr>
          <a:xfrm>
            <a:off x="2448606" y="5383326"/>
            <a:ext cx="9525" cy="3429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5" name="TextBox 34"/>
          <p:cNvSpPr txBox="1"/>
          <p:nvPr/>
        </p:nvSpPr>
        <p:spPr>
          <a:xfrm>
            <a:off x="2601913" y="5369831"/>
            <a:ext cx="2427287" cy="338138"/>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1927"/>
                </a:solidFill>
                <a:effectLst/>
                <a:uLnTx/>
                <a:uFillTx/>
                <a:latin typeface="Arial"/>
                <a:cs typeface="Arial"/>
              </a:rPr>
              <a:t> </a:t>
            </a:r>
            <a:r>
              <a:rPr kumimoji="0" lang="en-US" sz="1600" u="none" strike="noStrike" kern="1200" cap="none" spc="0" normalizeH="0" baseline="0" noProof="0" dirty="0">
                <a:ln>
                  <a:noFill/>
                </a:ln>
                <a:solidFill>
                  <a:srgbClr val="001927"/>
                </a:solidFill>
                <a:effectLst/>
                <a:uLnTx/>
                <a:uFillTx/>
                <a:latin typeface="Calibri Light" panose="020F0302020204030204" pitchFamily="34" charset="0"/>
                <a:cs typeface="Calibri Light" panose="020F0302020204030204" pitchFamily="34" charset="0"/>
              </a:rPr>
              <a:t>&gt;1000 copies/mL</a:t>
            </a:r>
          </a:p>
        </p:txBody>
      </p:sp>
      <p:sp>
        <p:nvSpPr>
          <p:cNvPr id="36" name="TextBox 35"/>
          <p:cNvSpPr txBox="1"/>
          <p:nvPr/>
        </p:nvSpPr>
        <p:spPr>
          <a:xfrm>
            <a:off x="1038225" y="5726226"/>
            <a:ext cx="3006725" cy="338554"/>
          </a:xfrm>
          <a:prstGeom prst="rect">
            <a:avLst/>
          </a:prstGeom>
          <a:no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1927"/>
                </a:solidFill>
                <a:effectLst/>
                <a:uLnTx/>
                <a:uFillTx/>
                <a:latin typeface="Arial"/>
                <a:cs typeface="Arial"/>
              </a:rPr>
              <a:t> </a:t>
            </a:r>
            <a:r>
              <a:rPr kumimoji="0" lang="en-US" sz="1600" b="1" u="none" strike="noStrike" kern="1200" cap="none" spc="0" normalizeH="0" baseline="0" noProof="0" dirty="0">
                <a:ln>
                  <a:noFill/>
                </a:ln>
                <a:solidFill>
                  <a:srgbClr val="001927"/>
                </a:solidFill>
                <a:effectLst/>
                <a:uLnTx/>
                <a:uFillTx/>
                <a:latin typeface="Calibri Light" panose="020F0302020204030204" pitchFamily="34" charset="0"/>
                <a:cs typeface="Calibri Light" panose="020F0302020204030204" pitchFamily="34" charset="0"/>
              </a:rPr>
              <a:t>Recently infected individuals</a:t>
            </a:r>
            <a:r>
              <a:rPr kumimoji="0" lang="en-US" sz="1400" u="none" strike="noStrike" kern="1200" cap="none" spc="0" normalizeH="0" baseline="0" noProof="0" dirty="0">
                <a:ln>
                  <a:noFill/>
                </a:ln>
                <a:solidFill>
                  <a:srgbClr val="001927"/>
                </a:solidFill>
                <a:effectLst/>
                <a:uLnTx/>
                <a:uFillTx/>
                <a:latin typeface="Calibri Light" panose="020F0302020204030204" pitchFamily="34" charset="0"/>
                <a:cs typeface="Calibri Light" panose="020F0302020204030204" pitchFamily="34" charset="0"/>
              </a:rPr>
              <a:t> </a:t>
            </a:r>
          </a:p>
        </p:txBody>
      </p:sp>
      <p:sp>
        <p:nvSpPr>
          <p:cNvPr id="19479" name="TextBox 5"/>
          <p:cNvSpPr txBox="1">
            <a:spLocks noChangeArrowheads="1"/>
          </p:cNvSpPr>
          <p:nvPr/>
        </p:nvSpPr>
        <p:spPr bwMode="auto">
          <a:xfrm>
            <a:off x="260350" y="1173163"/>
            <a:ext cx="251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u="none" strike="noStrike" kern="1200" cap="none" spc="0" normalizeH="0" baseline="0" noProof="0" dirty="0">
                <a:ln>
                  <a:noFill/>
                </a:ln>
                <a:solidFill>
                  <a:srgbClr val="001927"/>
                </a:solidFill>
                <a:effectLst/>
                <a:uLnTx/>
                <a:uFillTx/>
                <a:latin typeface="Calibri Light" panose="020F0302020204030204" pitchFamily="34" charset="0"/>
                <a:cs typeface="Calibri Light" panose="020F0302020204030204" pitchFamily="34" charset="0"/>
              </a:rPr>
              <a:t>HIV + (≥ 2 </a:t>
            </a:r>
            <a:r>
              <a:rPr kumimoji="0" lang="en-US" altLang="en-US" sz="1800" u="none" strike="noStrike" kern="1200" cap="none" spc="0" normalizeH="0" baseline="0" noProof="0" dirty="0" err="1">
                <a:ln>
                  <a:noFill/>
                </a:ln>
                <a:solidFill>
                  <a:srgbClr val="001927"/>
                </a:solidFill>
                <a:effectLst/>
                <a:uLnTx/>
                <a:uFillTx/>
                <a:latin typeface="Calibri Light" panose="020F0302020204030204" pitchFamily="34" charset="0"/>
                <a:cs typeface="Calibri Light" panose="020F0302020204030204" pitchFamily="34" charset="0"/>
              </a:rPr>
              <a:t>yrs</a:t>
            </a:r>
            <a:r>
              <a:rPr kumimoji="0" lang="en-US" altLang="en-US" sz="1800" b="0" i="0" u="none" strike="noStrike" kern="1200" cap="none" spc="0" normalizeH="0" baseline="0" noProof="0" dirty="0">
                <a:ln>
                  <a:noFill/>
                </a:ln>
                <a:solidFill>
                  <a:srgbClr val="001927"/>
                </a:solidFill>
                <a:effectLst/>
                <a:uLnTx/>
                <a:uFillTx/>
                <a:latin typeface="Arial" panose="020B0604020202020204" pitchFamily="34" charset="0"/>
                <a:cs typeface="Arial" panose="020B0604020202020204" pitchFamily="34" charset="0"/>
              </a:rPr>
              <a:t>)</a:t>
            </a:r>
            <a:endParaRPr kumimoji="0" lang="en-ZA" altLang="en-US" sz="1800" b="0" i="0" u="none" strike="noStrike" kern="1200" cap="none" spc="0" normalizeH="0" baseline="0" noProof="0" dirty="0">
              <a:ln>
                <a:noFill/>
              </a:ln>
              <a:solidFill>
                <a:srgbClr val="001927"/>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5837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000" b="1" dirty="0">
                <a:latin typeface="Calibri" panose="020F0502020204030204" pitchFamily="34" charset="0"/>
                <a:cs typeface="Calibri" panose="020F0502020204030204" pitchFamily="34" charset="0"/>
              </a:rPr>
              <a:t>Overall HIV Incidence among those aged two years and older by  Sex, South Africa, 2017</a:t>
            </a:r>
          </a:p>
        </p:txBody>
      </p:sp>
      <p:sp>
        <p:nvSpPr>
          <p:cNvPr id="3" name="Content Placeholder 2"/>
          <p:cNvSpPr>
            <a:spLocks noGrp="1"/>
          </p:cNvSpPr>
          <p:nvPr>
            <p:ph idx="1"/>
          </p:nvPr>
        </p:nvSpPr>
        <p:spPr/>
        <p:txBody>
          <a:bodyPr/>
          <a:lstStyle/>
          <a:p>
            <a:pPr>
              <a:buClr>
                <a:srgbClr val="4D6F9A"/>
              </a:buClr>
              <a:defRPr/>
            </a:pPr>
            <a:r>
              <a:rPr lang="en-ZA" sz="2800" dirty="0">
                <a:latin typeface="Calibri Light" panose="020F0302020204030204" pitchFamily="34" charset="0"/>
                <a:cs typeface="Calibri Light" panose="020F0302020204030204" pitchFamily="34" charset="0"/>
              </a:rPr>
              <a:t>The overall incidence rate was 0.48 % which translates to 231 000 new infections</a:t>
            </a:r>
          </a:p>
          <a:p>
            <a:pPr>
              <a:buClr>
                <a:srgbClr val="4D6F9A"/>
              </a:buClr>
              <a:defRPr/>
            </a:pPr>
            <a:endParaRPr lang="en-ZA" sz="2800" dirty="0">
              <a:latin typeface="Calibri Light" panose="020F0302020204030204" pitchFamily="34" charset="0"/>
              <a:cs typeface="Calibri Light" panose="020F0302020204030204" pitchFamily="34" charset="0"/>
            </a:endParaRPr>
          </a:p>
          <a:p>
            <a:pPr>
              <a:buClr>
                <a:srgbClr val="4D6F9A"/>
              </a:buClr>
              <a:defRPr/>
            </a:pPr>
            <a:r>
              <a:rPr lang="en-ZA" sz="2800" dirty="0">
                <a:latin typeface="Calibri Light" panose="020F0302020204030204" pitchFamily="34" charset="0"/>
                <a:cs typeface="Calibri Light" panose="020F0302020204030204" pitchFamily="34" charset="0"/>
              </a:rPr>
              <a:t>Incidence was higher among females (0.51% =&gt;122 000 new infections) as compared to males (0.46% =&gt; 109 000 new infections)</a:t>
            </a:r>
          </a:p>
          <a:p>
            <a:endParaRPr lang="en-ZA" dirty="0"/>
          </a:p>
        </p:txBody>
      </p:sp>
    </p:spTree>
    <p:extLst>
      <p:ext uri="{BB962C8B-B14F-4D97-AF65-F5344CB8AC3E}">
        <p14:creationId xmlns:p14="http://schemas.microsoft.com/office/powerpoint/2010/main" val="2941028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000" b="1" dirty="0">
                <a:latin typeface="Calibri" panose="020F0502020204030204" pitchFamily="34" charset="0"/>
                <a:cs typeface="Calibri" panose="020F0502020204030204" pitchFamily="34" charset="0"/>
              </a:rPr>
              <a:t>HIV Incidence among youth aged 15 to 24 years by  Sex, South Africa, 2017</a:t>
            </a:r>
          </a:p>
        </p:txBody>
      </p:sp>
      <p:sp>
        <p:nvSpPr>
          <p:cNvPr id="3" name="Content Placeholder 2"/>
          <p:cNvSpPr>
            <a:spLocks noGrp="1"/>
          </p:cNvSpPr>
          <p:nvPr>
            <p:ph idx="1"/>
          </p:nvPr>
        </p:nvSpPr>
        <p:spPr/>
        <p:txBody>
          <a:bodyPr/>
          <a:lstStyle/>
          <a:p>
            <a:pPr>
              <a:buClr>
                <a:srgbClr val="4D6F9A"/>
              </a:buClr>
              <a:defRPr/>
            </a:pPr>
            <a:r>
              <a:rPr lang="en-ZA" sz="2800" dirty="0">
                <a:latin typeface="Calibri Light" panose="020F0302020204030204" pitchFamily="34" charset="0"/>
                <a:cs typeface="Calibri Light" panose="020F0302020204030204" pitchFamily="34" charset="0"/>
              </a:rPr>
              <a:t>Overall incidence was 1.0 % which translated to 88 000 new infections</a:t>
            </a:r>
          </a:p>
          <a:p>
            <a:pPr>
              <a:buClr>
                <a:srgbClr val="4D6F9A"/>
              </a:buClr>
              <a:defRPr/>
            </a:pPr>
            <a:endParaRPr lang="en-ZA" sz="2800" dirty="0">
              <a:latin typeface="Calibri Light" panose="020F0302020204030204" pitchFamily="34" charset="0"/>
              <a:cs typeface="Calibri Light" panose="020F0302020204030204" pitchFamily="34" charset="0"/>
            </a:endParaRPr>
          </a:p>
          <a:p>
            <a:pPr>
              <a:buClr>
                <a:srgbClr val="4D6F9A"/>
              </a:buClr>
              <a:defRPr/>
            </a:pPr>
            <a:r>
              <a:rPr lang="en-ZA" sz="2800" dirty="0">
                <a:latin typeface="Calibri Light" panose="020F0302020204030204" pitchFamily="34" charset="0"/>
                <a:cs typeface="Calibri Light" panose="020F0302020204030204" pitchFamily="34" charset="0"/>
              </a:rPr>
              <a:t>The incidence was three times higher among females (1.51% </a:t>
            </a:r>
            <a:r>
              <a:rPr lang="en-ZA" sz="2800" dirty="0" smtClean="0">
                <a:latin typeface="Calibri Light" panose="020F0302020204030204" pitchFamily="34" charset="0"/>
                <a:cs typeface="Calibri Light" panose="020F0302020204030204" pitchFamily="34" charset="0"/>
              </a:rPr>
              <a:t>translating to 66 </a:t>
            </a:r>
            <a:r>
              <a:rPr lang="en-ZA" sz="2800" dirty="0">
                <a:latin typeface="Calibri Light" panose="020F0302020204030204" pitchFamily="34" charset="0"/>
                <a:cs typeface="Calibri Light" panose="020F0302020204030204" pitchFamily="34" charset="0"/>
              </a:rPr>
              <a:t>000 new infections) compared to males (0.49% translating to 22 000)</a:t>
            </a:r>
          </a:p>
          <a:p>
            <a:pPr>
              <a:buClr>
                <a:srgbClr val="4D6F9A"/>
              </a:buClr>
              <a:defRPr/>
            </a:pPr>
            <a:endParaRPr lang="en-ZA" sz="2800" dirty="0">
              <a:latin typeface="Calibri Light" panose="020F0302020204030204" pitchFamily="34" charset="0"/>
              <a:cs typeface="Calibri Light" panose="020F0302020204030204" pitchFamily="34" charset="0"/>
            </a:endParaRPr>
          </a:p>
          <a:p>
            <a:pPr>
              <a:buClr>
                <a:srgbClr val="4D6F9A"/>
              </a:buClr>
              <a:defRPr/>
            </a:pPr>
            <a:r>
              <a:rPr lang="en-ZA" sz="2800" dirty="0">
                <a:latin typeface="Calibri Light" panose="020F0302020204030204" pitchFamily="34" charset="0"/>
                <a:cs typeface="Calibri Light" panose="020F0302020204030204" pitchFamily="34" charset="0"/>
              </a:rPr>
              <a:t>Over a third (38.0%) of all new infections come from this age group </a:t>
            </a:r>
          </a:p>
        </p:txBody>
      </p:sp>
    </p:spTree>
    <p:extLst>
      <p:ext uri="{BB962C8B-B14F-4D97-AF65-F5344CB8AC3E}">
        <p14:creationId xmlns:p14="http://schemas.microsoft.com/office/powerpoint/2010/main" val="2222573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116632"/>
            <a:ext cx="6851104" cy="922114"/>
          </a:xfrm>
        </p:spPr>
        <p:txBody>
          <a:bodyPr/>
          <a:lstStyle/>
          <a:p>
            <a:r>
              <a:rPr lang="en-ZA" sz="2000" b="1" dirty="0">
                <a:latin typeface="Calibri" panose="020F0502020204030204" pitchFamily="34" charset="0"/>
                <a:cs typeface="Calibri" panose="020F0502020204030204" pitchFamily="34" charset="0"/>
              </a:rPr>
              <a:t>HIV Incidence among those in the aged group 15 to 49 years by  Sex, South Africa, 2017</a:t>
            </a:r>
          </a:p>
        </p:txBody>
      </p:sp>
      <p:sp>
        <p:nvSpPr>
          <p:cNvPr id="3" name="Content Placeholder 2"/>
          <p:cNvSpPr>
            <a:spLocks noGrp="1"/>
          </p:cNvSpPr>
          <p:nvPr>
            <p:ph idx="1"/>
          </p:nvPr>
        </p:nvSpPr>
        <p:spPr/>
        <p:txBody>
          <a:bodyPr/>
          <a:lstStyle/>
          <a:p>
            <a:pPr>
              <a:buClr>
                <a:srgbClr val="4D6F9A"/>
              </a:buClr>
              <a:defRPr/>
            </a:pPr>
            <a:r>
              <a:rPr lang="en-ZA" sz="2800" dirty="0">
                <a:latin typeface="Calibri Light" panose="020F0302020204030204" pitchFamily="34" charset="0"/>
                <a:cs typeface="Calibri Light" panose="020F0302020204030204" pitchFamily="34" charset="0"/>
              </a:rPr>
              <a:t>Overall incidence in the reproductive age group was 0.79 % which translates to 200 000 new infections</a:t>
            </a:r>
          </a:p>
          <a:p>
            <a:pPr>
              <a:buClr>
                <a:srgbClr val="4D6F9A"/>
              </a:buClr>
              <a:defRPr/>
            </a:pPr>
            <a:endParaRPr lang="en-ZA" sz="2800" dirty="0">
              <a:latin typeface="Calibri Light" panose="020F0302020204030204" pitchFamily="34" charset="0"/>
              <a:cs typeface="Calibri Light" panose="020F0302020204030204" pitchFamily="34" charset="0"/>
            </a:endParaRPr>
          </a:p>
          <a:p>
            <a:pPr>
              <a:buClr>
                <a:srgbClr val="4D6F9A"/>
              </a:buClr>
              <a:defRPr/>
            </a:pPr>
            <a:r>
              <a:rPr lang="en-ZA" sz="2800" dirty="0">
                <a:latin typeface="Calibri Light" panose="020F0302020204030204" pitchFamily="34" charset="0"/>
                <a:cs typeface="Calibri Light" panose="020F0302020204030204" pitchFamily="34" charset="0"/>
              </a:rPr>
              <a:t>The incidence was higher among females (0.93% translating to 107 000 new infections) compared to males (0.69% translating to 92 000 new infections)</a:t>
            </a:r>
          </a:p>
        </p:txBody>
      </p:sp>
    </p:spTree>
    <p:extLst>
      <p:ext uri="{BB962C8B-B14F-4D97-AF65-F5344CB8AC3E}">
        <p14:creationId xmlns:p14="http://schemas.microsoft.com/office/powerpoint/2010/main" val="1917615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08176" y="44452"/>
            <a:ext cx="6778625" cy="993775"/>
          </a:xfrm>
        </p:spPr>
        <p:txBody>
          <a:bodyPr/>
          <a:lstStyle/>
          <a:p>
            <a:r>
              <a:rPr lang="en-ZA" sz="2000" b="1" dirty="0">
                <a:latin typeface="Calibri" panose="020F0502020204030204" pitchFamily="34" charset="0"/>
                <a:cs typeface="Calibri" panose="020F0502020204030204" pitchFamily="34" charset="0"/>
              </a:rPr>
              <a:t>Changes to HIV Incidence among those aged two years and older by  Sex, South Africa, 2012-2017</a:t>
            </a:r>
          </a:p>
        </p:txBody>
      </p:sp>
      <p:sp>
        <p:nvSpPr>
          <p:cNvPr id="6" name="Content Placeholder 2"/>
          <p:cNvSpPr>
            <a:spLocks noGrp="1"/>
          </p:cNvSpPr>
          <p:nvPr>
            <p:ph sz="half" idx="1"/>
          </p:nvPr>
        </p:nvSpPr>
        <p:spPr>
          <a:xfrm>
            <a:off x="395536" y="1484784"/>
            <a:ext cx="4038600" cy="4525963"/>
          </a:xfrm>
        </p:spPr>
        <p:txBody>
          <a:bodyPr/>
          <a:lstStyle/>
          <a:p>
            <a:pPr marL="342900" indent="-342900">
              <a:buClr>
                <a:srgbClr val="4D6F9A"/>
              </a:buClr>
              <a:defRPr/>
            </a:pPr>
            <a:r>
              <a:rPr lang="en-ZA" sz="2400" b="1" dirty="0">
                <a:latin typeface="Calibri Light" panose="020F0302020204030204" pitchFamily="34" charset="0"/>
                <a:cs typeface="Calibri Light" panose="020F0302020204030204" pitchFamily="34" charset="0"/>
              </a:rPr>
              <a:t>NB. The 2012 results were re-calculated using the 2017 test parameters</a:t>
            </a:r>
          </a:p>
          <a:p>
            <a:pPr marL="342900" indent="-342900">
              <a:buClr>
                <a:srgbClr val="4D6F9A"/>
              </a:buClr>
              <a:defRPr/>
            </a:pPr>
            <a:r>
              <a:rPr lang="en-ZA" sz="2400" dirty="0">
                <a:latin typeface="Calibri Light" panose="020F0302020204030204" pitchFamily="34" charset="0"/>
                <a:cs typeface="Calibri Light" panose="020F0302020204030204" pitchFamily="34" charset="0"/>
              </a:rPr>
              <a:t>The overall HIV incidence has significantly dropped by 44%. </a:t>
            </a:r>
          </a:p>
          <a:p>
            <a:pPr marL="342900" indent="-342900">
              <a:buClr>
                <a:srgbClr val="4D6F9A"/>
              </a:buClr>
              <a:defRPr/>
            </a:pPr>
            <a:r>
              <a:rPr lang="en-ZA" sz="2400" dirty="0">
                <a:latin typeface="Calibri Light" panose="020F0302020204030204" pitchFamily="34" charset="0"/>
                <a:cs typeface="Calibri Light" panose="020F0302020204030204" pitchFamily="34" charset="0"/>
              </a:rPr>
              <a:t>The largest decline (56%) in incidence was among females.</a:t>
            </a:r>
          </a:p>
          <a:p>
            <a:pPr marL="342900" indent="-342900">
              <a:buClr>
                <a:srgbClr val="4D6F9A"/>
              </a:buClr>
              <a:defRPr/>
            </a:pPr>
            <a:r>
              <a:rPr lang="en-ZA" sz="2400" dirty="0">
                <a:latin typeface="Calibri Light" panose="020F0302020204030204" pitchFamily="34" charset="0"/>
                <a:cs typeface="Calibri Light" panose="020F0302020204030204" pitchFamily="34" charset="0"/>
              </a:rPr>
              <a:t>Among males the incidence declined by 18%</a:t>
            </a:r>
          </a:p>
        </p:txBody>
      </p:sp>
      <p:graphicFrame>
        <p:nvGraphicFramePr>
          <p:cNvPr id="7" name="Content Placeholder 9"/>
          <p:cNvGraphicFramePr>
            <a:graphicFrameLocks/>
          </p:cNvGraphicFramePr>
          <p:nvPr>
            <p:extLst>
              <p:ext uri="{D42A27DB-BD31-4B8C-83A1-F6EECF244321}">
                <p14:modId xmlns:p14="http://schemas.microsoft.com/office/powerpoint/2010/main" val="3524131093"/>
              </p:ext>
            </p:extLst>
          </p:nvPr>
        </p:nvGraphicFramePr>
        <p:xfrm>
          <a:off x="4434136" y="1628800"/>
          <a:ext cx="3810272" cy="41044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513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t>Collaborators</a:t>
            </a:r>
            <a:endParaRPr lang="en-ZA" sz="2800" b="1" dirty="0"/>
          </a:p>
        </p:txBody>
      </p:sp>
      <p:pic>
        <p:nvPicPr>
          <p:cNvPr id="1537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3735" y="3858117"/>
            <a:ext cx="1293908" cy="53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Picture 7" descr="Horizontal_CMYK_60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6451" y="3704890"/>
            <a:ext cx="1751389" cy="846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8" descr="UNAIDS_cmyk_EN"/>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3210" y="3920904"/>
            <a:ext cx="1595235" cy="414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9" name="Picture 10" descr="~894218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83934" y="3791140"/>
            <a:ext cx="903524" cy="78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2782" y="2597585"/>
            <a:ext cx="1658864" cy="58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403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69343" y="2425199"/>
            <a:ext cx="827734" cy="88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404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28681" y="2595749"/>
            <a:ext cx="766490" cy="71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4049" descr="http://www.uct.ac.za/images/uct.ac.za/about/intro/logo/logocircless.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244408" y="2472821"/>
            <a:ext cx="734939" cy="76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404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08015" y="2493353"/>
            <a:ext cx="712668" cy="72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18"/>
          <p:cNvSpPr>
            <a:spLocks noChangeArrowheads="1"/>
          </p:cNvSpPr>
          <p:nvPr/>
        </p:nvSpPr>
        <p:spPr bwMode="auto">
          <a:xfrm>
            <a:off x="0" y="15160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FontTx/>
              <a:buNone/>
            </a:pPr>
            <a:endParaRPr lang="en-ZA" altLang="en-US" sz="1800">
              <a:solidFill>
                <a:srgbClr val="000000"/>
              </a:solidFill>
            </a:endParaRPr>
          </a:p>
        </p:txBody>
      </p:sp>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23260" y="2590265"/>
            <a:ext cx="1586108" cy="588735"/>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98722" y="2468383"/>
            <a:ext cx="1419718" cy="750423"/>
          </a:xfrm>
          <a:prstGeom prst="rect">
            <a:avLst/>
          </a:prstGeom>
        </p:spPr>
      </p:pic>
    </p:spTree>
    <p:extLst>
      <p:ext uri="{BB962C8B-B14F-4D97-AF65-F5344CB8AC3E}">
        <p14:creationId xmlns:p14="http://schemas.microsoft.com/office/powerpoint/2010/main" val="474865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000" b="1" dirty="0">
                <a:latin typeface="Calibri" panose="020F0502020204030204" pitchFamily="34" charset="0"/>
                <a:cs typeface="Calibri" panose="020F0502020204030204" pitchFamily="34" charset="0"/>
              </a:rPr>
              <a:t>Changes to HIV Incidence among those aged 15 to 24 years by  Sex, South Africa, 2012-2017</a:t>
            </a:r>
          </a:p>
        </p:txBody>
      </p:sp>
      <p:sp>
        <p:nvSpPr>
          <p:cNvPr id="3" name="Content Placeholder 2"/>
          <p:cNvSpPr>
            <a:spLocks noGrp="1"/>
          </p:cNvSpPr>
          <p:nvPr>
            <p:ph sz="half" idx="1"/>
          </p:nvPr>
        </p:nvSpPr>
        <p:spPr/>
        <p:txBody>
          <a:bodyPr/>
          <a:lstStyle/>
          <a:p>
            <a:pPr marL="342900" indent="-342900">
              <a:buClr>
                <a:srgbClr val="4D6F9A"/>
              </a:buClr>
              <a:defRPr/>
            </a:pPr>
            <a:r>
              <a:rPr lang="en-ZA" dirty="0">
                <a:latin typeface="Calibri Light" panose="020F0302020204030204" pitchFamily="34" charset="0"/>
                <a:cs typeface="Calibri Light" panose="020F0302020204030204" pitchFamily="34" charset="0"/>
              </a:rPr>
              <a:t>The overall HIV incidence among youth declined by 17%</a:t>
            </a:r>
          </a:p>
          <a:p>
            <a:pPr marL="342900" indent="-342900">
              <a:buClr>
                <a:srgbClr val="4D6F9A"/>
              </a:buClr>
              <a:defRPr/>
            </a:pPr>
            <a:r>
              <a:rPr lang="en-ZA" dirty="0">
                <a:latin typeface="Calibri Light" panose="020F0302020204030204" pitchFamily="34" charset="0"/>
                <a:cs typeface="Calibri Light" panose="020F0302020204030204" pitchFamily="34" charset="0"/>
              </a:rPr>
              <a:t>The decline in incidence was only among females (26%)</a:t>
            </a:r>
          </a:p>
          <a:p>
            <a:pPr marL="342900" indent="-342900">
              <a:buClr>
                <a:srgbClr val="4D6F9A"/>
              </a:buClr>
              <a:defRPr/>
            </a:pPr>
            <a:r>
              <a:rPr lang="en-ZA" dirty="0">
                <a:latin typeface="Calibri Light" panose="020F0302020204030204" pitchFamily="34" charset="0"/>
                <a:cs typeface="Calibri Light" panose="020F0302020204030204" pitchFamily="34" charset="0"/>
              </a:rPr>
              <a:t>Whilst among males incidence increased by 11%</a:t>
            </a:r>
          </a:p>
        </p:txBody>
      </p:sp>
      <p:graphicFrame>
        <p:nvGraphicFramePr>
          <p:cNvPr id="6" name="Content Placeholder 9"/>
          <p:cNvGraphicFramePr>
            <a:graphicFrameLocks noGrp="1"/>
          </p:cNvGraphicFramePr>
          <p:nvPr>
            <p:ph sz="half" idx="2"/>
            <p:extLst>
              <p:ext uri="{D42A27DB-BD31-4B8C-83A1-F6EECF244321}">
                <p14:modId xmlns:p14="http://schemas.microsoft.com/office/powerpoint/2010/main" val="1653267448"/>
              </p:ext>
            </p:extLst>
          </p:nvPr>
        </p:nvGraphicFramePr>
        <p:xfrm>
          <a:off x="4495800" y="1600202"/>
          <a:ext cx="3964632" cy="42050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8353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000" b="1" dirty="0">
                <a:latin typeface="Calibri" panose="020F0502020204030204" pitchFamily="34" charset="0"/>
                <a:cs typeface="Calibri" panose="020F0502020204030204" pitchFamily="34" charset="0"/>
              </a:rPr>
              <a:t>Changes to HIV Incidence among those aged 15 to 49 years by  Sex, South Africa, 2012-2017</a:t>
            </a:r>
          </a:p>
        </p:txBody>
      </p:sp>
      <p:sp>
        <p:nvSpPr>
          <p:cNvPr id="3" name="Content Placeholder 2"/>
          <p:cNvSpPr>
            <a:spLocks noGrp="1"/>
          </p:cNvSpPr>
          <p:nvPr>
            <p:ph sz="half" idx="1"/>
          </p:nvPr>
        </p:nvSpPr>
        <p:spPr/>
        <p:txBody>
          <a:bodyPr/>
          <a:lstStyle/>
          <a:p>
            <a:pPr marL="342900" indent="-342900">
              <a:buClr>
                <a:srgbClr val="4D6F9A"/>
              </a:buClr>
              <a:defRPr/>
            </a:pPr>
            <a:r>
              <a:rPr lang="en-ZA" dirty="0">
                <a:latin typeface="Calibri Light" panose="020F0302020204030204" pitchFamily="34" charset="0"/>
                <a:cs typeface="Calibri Light" panose="020F0302020204030204" pitchFamily="34" charset="0"/>
              </a:rPr>
              <a:t>The overall HIV incidence in the reproductive age group has dropped significantly by 42%</a:t>
            </a:r>
          </a:p>
          <a:p>
            <a:pPr marL="342900" indent="-342900">
              <a:buClr>
                <a:srgbClr val="4D6F9A"/>
              </a:buClr>
              <a:defRPr/>
            </a:pPr>
            <a:r>
              <a:rPr lang="en-ZA" dirty="0">
                <a:latin typeface="Calibri Light" panose="020F0302020204030204" pitchFamily="34" charset="0"/>
                <a:cs typeface="Calibri Light" panose="020F0302020204030204" pitchFamily="34" charset="0"/>
              </a:rPr>
              <a:t>The biggest decline (49%) in incidence was among females</a:t>
            </a:r>
          </a:p>
          <a:p>
            <a:pPr marL="342900" indent="-342900">
              <a:buClr>
                <a:srgbClr val="4D6F9A"/>
              </a:buClr>
              <a:defRPr/>
            </a:pPr>
            <a:r>
              <a:rPr lang="en-ZA" dirty="0">
                <a:latin typeface="Calibri Light" panose="020F0302020204030204" pitchFamily="34" charset="0"/>
                <a:cs typeface="Calibri Light" panose="020F0302020204030204" pitchFamily="34" charset="0"/>
              </a:rPr>
              <a:t>Among males the incidence declined by 28%</a:t>
            </a:r>
          </a:p>
        </p:txBody>
      </p:sp>
      <p:graphicFrame>
        <p:nvGraphicFramePr>
          <p:cNvPr id="6" name="Content Placeholder 9"/>
          <p:cNvGraphicFramePr>
            <a:graphicFrameLocks noGrp="1"/>
          </p:cNvGraphicFramePr>
          <p:nvPr>
            <p:ph sz="half" idx="2"/>
            <p:extLst>
              <p:ext uri="{D42A27DB-BD31-4B8C-83A1-F6EECF244321}">
                <p14:modId xmlns:p14="http://schemas.microsoft.com/office/powerpoint/2010/main" val="450778660"/>
              </p:ext>
            </p:extLst>
          </p:nvPr>
        </p:nvGraphicFramePr>
        <p:xfrm>
          <a:off x="4716016" y="1772816"/>
          <a:ext cx="4191001" cy="38164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23563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l="-2000" r="-2000"/>
          </a:stretch>
        </a:blipFill>
        <a:effectLst/>
      </p:bgPr>
    </p:bg>
    <p:spTree>
      <p:nvGrpSpPr>
        <p:cNvPr id="1" name=""/>
        <p:cNvGrpSpPr/>
        <p:nvPr/>
      </p:nvGrpSpPr>
      <p:grpSpPr>
        <a:xfrm>
          <a:off x="0" y="0"/>
          <a:ext cx="0" cy="0"/>
          <a:chOff x="0" y="0"/>
          <a:chExt cx="0" cy="0"/>
        </a:xfrm>
      </p:grpSpPr>
      <p:sp>
        <p:nvSpPr>
          <p:cNvPr id="6" name="Text Placeholder 4"/>
          <p:cNvSpPr txBox="1">
            <a:spLocks/>
          </p:cNvSpPr>
          <p:nvPr/>
        </p:nvSpPr>
        <p:spPr bwMode="auto">
          <a:xfrm>
            <a:off x="1619672" y="1484784"/>
            <a:ext cx="6264696" cy="886710"/>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4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buClr>
                <a:srgbClr val="004287"/>
              </a:buClr>
              <a:buNone/>
              <a:defRPr/>
            </a:pPr>
            <a:r>
              <a:rPr lang="en-ZA" sz="6600" kern="0" dirty="0">
                <a:ln>
                  <a:solidFill>
                    <a:srgbClr val="000000"/>
                  </a:solidFill>
                </a:ln>
                <a:solidFill>
                  <a:srgbClr val="F8F8F8"/>
                </a:solidFill>
                <a:latin typeface="Calibri Light" panose="020F0302020204030204" pitchFamily="34" charset="0"/>
                <a:cs typeface="Calibri Light" panose="020F0302020204030204" pitchFamily="34" charset="0"/>
              </a:rPr>
              <a:t>ARV treatment &amp; exposure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33375"/>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278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35150" y="115888"/>
            <a:ext cx="7658100" cy="981075"/>
          </a:xfrm>
        </p:spPr>
        <p:txBody>
          <a:bodyPr/>
          <a:lstStyle/>
          <a:p>
            <a:pPr>
              <a:defRPr/>
            </a:pPr>
            <a:r>
              <a:rPr lang="en-ZA" sz="3200" b="1" dirty="0">
                <a:latin typeface="Calibri" panose="020F0502020204030204" pitchFamily="34" charset="0"/>
                <a:cs typeface="Calibri" panose="020F0502020204030204" pitchFamily="34" charset="0"/>
              </a:rPr>
              <a:t>ART exposure, South Africa, 2017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65149110"/>
              </p:ext>
            </p:extLst>
          </p:nvPr>
        </p:nvGraphicFramePr>
        <p:xfrm>
          <a:off x="539552" y="1772816"/>
          <a:ext cx="8136582" cy="3019882"/>
        </p:xfrm>
        <a:graphic>
          <a:graphicData uri="http://schemas.openxmlformats.org/drawingml/2006/table">
            <a:tbl>
              <a:tblPr firstRow="1" bandRow="1">
                <a:tableStyleId>{5C22544A-7EE6-4342-B048-85BDC9FD1C3A}</a:tableStyleId>
              </a:tblPr>
              <a:tblGrid>
                <a:gridCol w="2338099">
                  <a:extLst>
                    <a:ext uri="{9D8B030D-6E8A-4147-A177-3AD203B41FA5}">
                      <a16:colId xmlns:a16="http://schemas.microsoft.com/office/drawing/2014/main" val="20000"/>
                    </a:ext>
                  </a:extLst>
                </a:gridCol>
                <a:gridCol w="2805718">
                  <a:extLst>
                    <a:ext uri="{9D8B030D-6E8A-4147-A177-3AD203B41FA5}">
                      <a16:colId xmlns:a16="http://schemas.microsoft.com/office/drawing/2014/main" val="20002"/>
                    </a:ext>
                  </a:extLst>
                </a:gridCol>
                <a:gridCol w="2992765">
                  <a:extLst>
                    <a:ext uri="{9D8B030D-6E8A-4147-A177-3AD203B41FA5}">
                      <a16:colId xmlns:a16="http://schemas.microsoft.com/office/drawing/2014/main" val="20003"/>
                    </a:ext>
                  </a:extLst>
                </a:gridCol>
              </a:tblGrid>
              <a:tr h="1323135">
                <a:tc>
                  <a:txBody>
                    <a:bodyPr/>
                    <a:lstStyle/>
                    <a:p>
                      <a:pPr algn="ctr">
                        <a:lnSpc>
                          <a:spcPct val="115000"/>
                        </a:lnSpc>
                        <a:spcAft>
                          <a:spcPts val="0"/>
                        </a:spcAft>
                      </a:pPr>
                      <a:r>
                        <a:rPr lang="en-US" sz="2000" b="0" i="0" dirty="0">
                          <a:solidFill>
                            <a:schemeClr val="bg1"/>
                          </a:solidFill>
                          <a:effectLst/>
                          <a:latin typeface="Calibri Light" panose="020F0302020204030204" pitchFamily="34" charset="0"/>
                          <a:cs typeface="Calibri Light" panose="020F0302020204030204" pitchFamily="34" charset="0"/>
                        </a:rPr>
                        <a:t>Variable</a:t>
                      </a:r>
                      <a:endParaRPr lang="en-ZA" sz="2000" b="0" i="0" dirty="0">
                        <a:solidFill>
                          <a:schemeClr val="bg1"/>
                        </a:solidFill>
                        <a:effectLst/>
                        <a:latin typeface="Calibri Light" panose="020F0302020204030204" pitchFamily="34" charset="0"/>
                        <a:ea typeface="Calibri"/>
                        <a:cs typeface="Calibri Light" panose="020F0302020204030204" pitchFamily="34" charset="0"/>
                      </a:endParaRPr>
                    </a:p>
                  </a:txBody>
                  <a:tcPr marL="51431" marR="51431" marT="0" marB="0" anchor="ctr">
                    <a:solidFill>
                      <a:srgbClr val="4F81BD"/>
                    </a:solidFill>
                  </a:tcPr>
                </a:tc>
                <a:tc>
                  <a:txBody>
                    <a:bodyPr/>
                    <a:lstStyle/>
                    <a:p>
                      <a:pPr algn="ctr">
                        <a:lnSpc>
                          <a:spcPct val="115000"/>
                        </a:lnSpc>
                        <a:spcAft>
                          <a:spcPts val="0"/>
                        </a:spcAft>
                      </a:pPr>
                      <a:r>
                        <a:rPr lang="en-US" sz="2000" b="0" i="0" dirty="0">
                          <a:solidFill>
                            <a:schemeClr val="bg1"/>
                          </a:solidFill>
                          <a:effectLst/>
                          <a:latin typeface="Calibri Light" panose="020F0302020204030204" pitchFamily="34" charset="0"/>
                          <a:cs typeface="Calibri Light" panose="020F0302020204030204" pitchFamily="34" charset="0"/>
                        </a:rPr>
                        <a:t>Estimated number of people on ART (n)</a:t>
                      </a:r>
                      <a:endParaRPr lang="en-ZA" sz="2000" b="0" i="0" dirty="0">
                        <a:solidFill>
                          <a:schemeClr val="bg1"/>
                        </a:solidFill>
                        <a:effectLst/>
                        <a:latin typeface="Calibri Light" panose="020F0302020204030204" pitchFamily="34" charset="0"/>
                        <a:ea typeface="Calibri"/>
                        <a:cs typeface="Calibri Light" panose="020F0302020204030204" pitchFamily="34" charset="0"/>
                      </a:endParaRPr>
                    </a:p>
                  </a:txBody>
                  <a:tcPr marL="51431" marR="51431" marT="0" marB="0" anchor="ctr">
                    <a:solidFill>
                      <a:srgbClr val="4F81BD"/>
                    </a:solidFill>
                  </a:tcPr>
                </a:tc>
                <a:tc>
                  <a:txBody>
                    <a:bodyPr/>
                    <a:lstStyle/>
                    <a:p>
                      <a:pPr algn="ctr">
                        <a:lnSpc>
                          <a:spcPct val="115000"/>
                        </a:lnSpc>
                        <a:spcAft>
                          <a:spcPts val="0"/>
                        </a:spcAft>
                      </a:pPr>
                      <a:r>
                        <a:rPr lang="en-US" sz="2000" b="0" i="0" dirty="0">
                          <a:solidFill>
                            <a:schemeClr val="bg1"/>
                          </a:solidFill>
                          <a:effectLst/>
                          <a:latin typeface="Calibri Light" panose="020F0302020204030204" pitchFamily="34" charset="0"/>
                          <a:cs typeface="Calibri Light" panose="020F0302020204030204" pitchFamily="34" charset="0"/>
                        </a:rPr>
                        <a:t>Proportion of people living with HIV on ART (%) 95% CI</a:t>
                      </a:r>
                      <a:endParaRPr lang="en-ZA" sz="2000" b="0" i="0" dirty="0">
                        <a:solidFill>
                          <a:schemeClr val="bg1"/>
                        </a:solidFill>
                        <a:effectLst/>
                        <a:latin typeface="Calibri Light" panose="020F0302020204030204" pitchFamily="34" charset="0"/>
                        <a:ea typeface="Calibri"/>
                        <a:cs typeface="Calibri Light" panose="020F0302020204030204" pitchFamily="34" charset="0"/>
                      </a:endParaRPr>
                    </a:p>
                  </a:txBody>
                  <a:tcPr marL="51431" marR="51431" marT="0" marB="0" anchor="ctr">
                    <a:solidFill>
                      <a:srgbClr val="4F81BD"/>
                    </a:solidFill>
                  </a:tcPr>
                </a:tc>
                <a:extLst>
                  <a:ext uri="{0D108BD9-81ED-4DB2-BD59-A6C34878D82A}">
                    <a16:rowId xmlns:a16="http://schemas.microsoft.com/office/drawing/2014/main" val="10000"/>
                  </a:ext>
                </a:extLst>
              </a:tr>
              <a:tr h="614967">
                <a:tc>
                  <a:txBody>
                    <a:bodyPr/>
                    <a:lstStyle/>
                    <a:p>
                      <a:pPr marL="0" marR="0">
                        <a:lnSpc>
                          <a:spcPct val="115000"/>
                        </a:lnSpc>
                        <a:spcBef>
                          <a:spcPts val="0"/>
                        </a:spcBef>
                        <a:spcAft>
                          <a:spcPts val="0"/>
                        </a:spcAft>
                      </a:pPr>
                      <a:r>
                        <a:rPr lang="en-ZA" sz="2000" b="0" i="0" dirty="0">
                          <a:solidFill>
                            <a:schemeClr val="tx1"/>
                          </a:solidFill>
                          <a:effectLst/>
                          <a:latin typeface="Calibri Light" panose="020F0302020204030204" pitchFamily="34" charset="0"/>
                          <a:cs typeface="Calibri Light" panose="020F0302020204030204" pitchFamily="34" charset="0"/>
                        </a:rPr>
                        <a:t>National</a:t>
                      </a:r>
                      <a:endParaRPr lang="en-ZA" sz="2000" b="0" i="0" dirty="0">
                        <a:solidFill>
                          <a:schemeClr val="tx1"/>
                        </a:solidFill>
                        <a:effectLst/>
                        <a:latin typeface="Calibri Light" panose="020F0302020204030204" pitchFamily="34" charset="0"/>
                        <a:ea typeface="Calibri"/>
                        <a:cs typeface="Calibri Light" panose="020F0302020204030204" pitchFamily="34" charset="0"/>
                      </a:endParaRPr>
                    </a:p>
                  </a:txBody>
                  <a:tcPr marL="51425" marR="51425" marT="0" marB="0" anchor="ctr">
                    <a:solidFill>
                      <a:srgbClr val="A5A5A5"/>
                    </a:solidFill>
                  </a:tcPr>
                </a:tc>
                <a:tc>
                  <a:txBody>
                    <a:bodyPr/>
                    <a:lstStyle/>
                    <a:p>
                      <a:pPr algn="ctr">
                        <a:lnSpc>
                          <a:spcPct val="115000"/>
                        </a:lnSpc>
                        <a:spcAft>
                          <a:spcPts val="1000"/>
                        </a:spcAft>
                      </a:pPr>
                      <a:r>
                        <a:rPr lang="en-US" sz="2000" b="0" i="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4,401,872</a:t>
                      </a:r>
                      <a:endParaRPr lang="en-ZA" sz="2000" b="0" i="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endParaRPr>
                    </a:p>
                  </a:txBody>
                  <a:tcPr marL="51431" marR="51431" marT="0" marB="0" anchor="ctr">
                    <a:solidFill>
                      <a:srgbClr val="A5A5A5"/>
                    </a:solidFill>
                  </a:tcPr>
                </a:tc>
                <a:tc>
                  <a:txBody>
                    <a:bodyPr/>
                    <a:lstStyle/>
                    <a:p>
                      <a:pPr algn="ctr">
                        <a:lnSpc>
                          <a:spcPct val="115000"/>
                        </a:lnSpc>
                        <a:spcAft>
                          <a:spcPts val="1000"/>
                        </a:spcAft>
                      </a:pPr>
                      <a:r>
                        <a:rPr lang="en-US" sz="2000" b="0" i="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62.3 (59.2-65.2)</a:t>
                      </a:r>
                      <a:endParaRPr lang="en-ZA" sz="2000" b="0" i="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endParaRPr>
                    </a:p>
                  </a:txBody>
                  <a:tcPr marL="51431" marR="51431" marT="0" marB="0" anchor="ctr">
                    <a:solidFill>
                      <a:srgbClr val="A5A5A5"/>
                    </a:solidFill>
                  </a:tcPr>
                </a:tc>
                <a:extLst>
                  <a:ext uri="{0D108BD9-81ED-4DB2-BD59-A6C34878D82A}">
                    <a16:rowId xmlns:a16="http://schemas.microsoft.com/office/drawing/2014/main" val="10001"/>
                  </a:ext>
                </a:extLst>
              </a:tr>
              <a:tr h="540890">
                <a:tc>
                  <a:txBody>
                    <a:bodyPr/>
                    <a:lstStyle/>
                    <a:p>
                      <a:pPr marL="0" marR="0" algn="just">
                        <a:lnSpc>
                          <a:spcPct val="115000"/>
                        </a:lnSpc>
                        <a:spcBef>
                          <a:spcPts val="0"/>
                        </a:spcBef>
                        <a:spcAft>
                          <a:spcPts val="0"/>
                        </a:spcAft>
                      </a:pPr>
                      <a:r>
                        <a:rPr lang="en-ZA" sz="2000" b="0" i="0" dirty="0">
                          <a:effectLst/>
                          <a:latin typeface="Calibri Light" panose="020F0302020204030204" pitchFamily="34" charset="0"/>
                          <a:cs typeface="Calibri Light" panose="020F0302020204030204" pitchFamily="34" charset="0"/>
                        </a:rPr>
                        <a:t>Female</a:t>
                      </a:r>
                      <a:endParaRPr lang="en-ZA" sz="2000" b="0" i="0" dirty="0">
                        <a:solidFill>
                          <a:schemeClr val="tx1"/>
                        </a:solidFill>
                        <a:effectLst/>
                        <a:latin typeface="Calibri Light" panose="020F0302020204030204" pitchFamily="34" charset="0"/>
                        <a:ea typeface="Calibri"/>
                        <a:cs typeface="Calibri Light" panose="020F0302020204030204" pitchFamily="34" charset="0"/>
                      </a:endParaRPr>
                    </a:p>
                  </a:txBody>
                  <a:tcPr marL="51425" marR="51425" marT="0" marB="0" anchor="ctr">
                    <a:noFill/>
                  </a:tcPr>
                </a:tc>
                <a:tc>
                  <a:txBody>
                    <a:bodyPr/>
                    <a:lstStyle/>
                    <a:p>
                      <a:pPr algn="ctr">
                        <a:lnSpc>
                          <a:spcPct val="115000"/>
                        </a:lnSpc>
                        <a:spcAft>
                          <a:spcPts val="1000"/>
                        </a:spcAft>
                      </a:pPr>
                      <a:r>
                        <a:rPr lang="en-US" sz="2000" b="0" i="0" dirty="0">
                          <a:effectLst/>
                          <a:latin typeface="Calibri Light" panose="020F0302020204030204" pitchFamily="34" charset="0"/>
                          <a:ea typeface="Calibri" panose="020F0502020204030204" pitchFamily="34" charset="0"/>
                          <a:cs typeface="Calibri Light" panose="020F0302020204030204" pitchFamily="34" charset="0"/>
                        </a:rPr>
                        <a:t>2,998,170</a:t>
                      </a:r>
                      <a:endParaRPr lang="en-ZA" sz="2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51431" marR="51431" marT="0" marB="0" anchor="ctr">
                    <a:noFill/>
                  </a:tcPr>
                </a:tc>
                <a:tc>
                  <a:txBody>
                    <a:bodyPr/>
                    <a:lstStyle/>
                    <a:p>
                      <a:pPr algn="ctr">
                        <a:lnSpc>
                          <a:spcPct val="115000"/>
                        </a:lnSpc>
                        <a:spcAft>
                          <a:spcPts val="1000"/>
                        </a:spcAft>
                      </a:pPr>
                      <a:r>
                        <a:rPr lang="en-US" sz="2000" b="0" i="0" dirty="0">
                          <a:effectLst/>
                          <a:latin typeface="Calibri Light" panose="020F0302020204030204" pitchFamily="34" charset="0"/>
                          <a:ea typeface="Calibri" panose="020F0502020204030204" pitchFamily="34" charset="0"/>
                          <a:cs typeface="Calibri Light" panose="020F0302020204030204" pitchFamily="34" charset="0"/>
                        </a:rPr>
                        <a:t>65.5 (62.4-68.4)</a:t>
                      </a:r>
                      <a:endParaRPr lang="en-ZA" sz="2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51431" marR="51431" marT="0" marB="0" anchor="ctr">
                    <a:noFill/>
                  </a:tcPr>
                </a:tc>
                <a:extLst>
                  <a:ext uri="{0D108BD9-81ED-4DB2-BD59-A6C34878D82A}">
                    <a16:rowId xmlns:a16="http://schemas.microsoft.com/office/drawing/2014/main" val="10003"/>
                  </a:ext>
                </a:extLst>
              </a:tr>
              <a:tr h="540890">
                <a:tc>
                  <a:txBody>
                    <a:bodyPr/>
                    <a:lstStyle/>
                    <a:p>
                      <a:pPr marL="0" marR="0" algn="just">
                        <a:lnSpc>
                          <a:spcPct val="115000"/>
                        </a:lnSpc>
                        <a:spcBef>
                          <a:spcPts val="0"/>
                        </a:spcBef>
                        <a:spcAft>
                          <a:spcPts val="0"/>
                        </a:spcAft>
                      </a:pPr>
                      <a:r>
                        <a:rPr lang="en-ZA" sz="2000" b="0" i="0" dirty="0">
                          <a:effectLst/>
                          <a:latin typeface="Calibri Light" panose="020F0302020204030204" pitchFamily="34" charset="0"/>
                          <a:cs typeface="Calibri Light" panose="020F0302020204030204" pitchFamily="34" charset="0"/>
                        </a:rPr>
                        <a:t>Male</a:t>
                      </a:r>
                      <a:endParaRPr lang="en-ZA" sz="2000" b="0" i="0" dirty="0">
                        <a:solidFill>
                          <a:schemeClr val="tx1"/>
                        </a:solidFill>
                        <a:effectLst/>
                        <a:latin typeface="Calibri Light" panose="020F0302020204030204" pitchFamily="34" charset="0"/>
                        <a:ea typeface="Calibri"/>
                        <a:cs typeface="Calibri Light" panose="020F0302020204030204" pitchFamily="34" charset="0"/>
                      </a:endParaRPr>
                    </a:p>
                  </a:txBody>
                  <a:tcPr marL="51425" marR="51425" marT="0" marB="0" anchor="ctr">
                    <a:noFill/>
                  </a:tcPr>
                </a:tc>
                <a:tc>
                  <a:txBody>
                    <a:bodyPr/>
                    <a:lstStyle/>
                    <a:p>
                      <a:pPr algn="ctr">
                        <a:lnSpc>
                          <a:spcPct val="115000"/>
                        </a:lnSpc>
                        <a:spcAft>
                          <a:spcPts val="1000"/>
                        </a:spcAft>
                      </a:pPr>
                      <a:r>
                        <a:rPr lang="en-US" sz="2000" b="0" i="0" dirty="0">
                          <a:effectLst/>
                          <a:latin typeface="Calibri Light" panose="020F0302020204030204" pitchFamily="34" charset="0"/>
                          <a:ea typeface="Calibri" panose="020F0502020204030204" pitchFamily="34" charset="0"/>
                          <a:cs typeface="Calibri Light" panose="020F0302020204030204" pitchFamily="34" charset="0"/>
                        </a:rPr>
                        <a:t>1,403,702</a:t>
                      </a:r>
                      <a:endParaRPr lang="en-ZA" sz="2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51431" marR="51431" marT="0" marB="0" anchor="ctr">
                    <a:noFill/>
                  </a:tcPr>
                </a:tc>
                <a:tc>
                  <a:txBody>
                    <a:bodyPr/>
                    <a:lstStyle/>
                    <a:p>
                      <a:pPr algn="ctr">
                        <a:lnSpc>
                          <a:spcPct val="115000"/>
                        </a:lnSpc>
                        <a:spcAft>
                          <a:spcPts val="1000"/>
                        </a:spcAft>
                      </a:pPr>
                      <a:r>
                        <a:rPr lang="en-US" sz="2000" b="0" i="0" dirty="0">
                          <a:effectLst/>
                          <a:latin typeface="Calibri Light" panose="020F0302020204030204" pitchFamily="34" charset="0"/>
                          <a:ea typeface="Calibri" panose="020F0502020204030204" pitchFamily="34" charset="0"/>
                          <a:cs typeface="Calibri Light" panose="020F0302020204030204" pitchFamily="34" charset="0"/>
                        </a:rPr>
                        <a:t>56.3 (51.0-61.5)</a:t>
                      </a:r>
                      <a:endParaRPr lang="en-ZA" sz="2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51431" marR="51431" marT="0" marB="0" anchor="c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697164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728" y="115888"/>
            <a:ext cx="7020272" cy="922337"/>
          </a:xfrm>
        </p:spPr>
        <p:txBody>
          <a:bodyPr/>
          <a:lstStyle/>
          <a:p>
            <a:pPr>
              <a:defRPr/>
            </a:pPr>
            <a:r>
              <a:rPr lang="en-ZA" sz="2800" b="1" dirty="0">
                <a:latin typeface="Calibri" panose="020F0502020204030204" pitchFamily="34" charset="0"/>
                <a:cs typeface="Calibri" panose="020F0502020204030204" pitchFamily="34" charset="0"/>
              </a:rPr>
              <a:t>ART exposure by age group, </a:t>
            </a:r>
            <a:br>
              <a:rPr lang="en-ZA" sz="2800" b="1" dirty="0">
                <a:latin typeface="Calibri" panose="020F0502020204030204" pitchFamily="34" charset="0"/>
                <a:cs typeface="Calibri" panose="020F0502020204030204" pitchFamily="34" charset="0"/>
              </a:rPr>
            </a:br>
            <a:r>
              <a:rPr lang="en-ZA" sz="2800" b="1" dirty="0">
                <a:latin typeface="Calibri" panose="020F0502020204030204" pitchFamily="34" charset="0"/>
                <a:cs typeface="Calibri" panose="020F0502020204030204" pitchFamily="34" charset="0"/>
              </a:rPr>
              <a:t>South Africa, 2017</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07604746"/>
              </p:ext>
            </p:extLst>
          </p:nvPr>
        </p:nvGraphicFramePr>
        <p:xfrm>
          <a:off x="395536" y="1412776"/>
          <a:ext cx="8352928" cy="4421293"/>
        </p:xfrm>
        <a:graphic>
          <a:graphicData uri="http://schemas.openxmlformats.org/drawingml/2006/table">
            <a:tbl>
              <a:tblPr firstRow="1" bandRow="1">
                <a:tableStyleId>{5C22544A-7EE6-4342-B048-85BDC9FD1C3A}</a:tableStyleId>
              </a:tblPr>
              <a:tblGrid>
                <a:gridCol w="2160240">
                  <a:extLst>
                    <a:ext uri="{9D8B030D-6E8A-4147-A177-3AD203B41FA5}">
                      <a16:colId xmlns:a16="http://schemas.microsoft.com/office/drawing/2014/main" val="20000"/>
                    </a:ext>
                  </a:extLst>
                </a:gridCol>
                <a:gridCol w="2664296">
                  <a:extLst>
                    <a:ext uri="{9D8B030D-6E8A-4147-A177-3AD203B41FA5}">
                      <a16:colId xmlns:a16="http://schemas.microsoft.com/office/drawing/2014/main" val="20002"/>
                    </a:ext>
                  </a:extLst>
                </a:gridCol>
                <a:gridCol w="3528392">
                  <a:extLst>
                    <a:ext uri="{9D8B030D-6E8A-4147-A177-3AD203B41FA5}">
                      <a16:colId xmlns:a16="http://schemas.microsoft.com/office/drawing/2014/main" val="20003"/>
                    </a:ext>
                  </a:extLst>
                </a:gridCol>
              </a:tblGrid>
              <a:tr h="1459459">
                <a:tc>
                  <a:txBody>
                    <a:bodyPr/>
                    <a:lstStyle/>
                    <a:p>
                      <a:pPr marL="0" algn="ctr" defTabSz="914400" rtl="0" eaLnBrk="1" latinLnBrk="0" hangingPunct="1">
                        <a:lnSpc>
                          <a:spcPct val="115000"/>
                        </a:lnSpc>
                        <a:spcAft>
                          <a:spcPts val="0"/>
                        </a:spcAft>
                      </a:pPr>
                      <a:r>
                        <a:rPr lang="en-US" sz="2000" b="1" i="0" kern="1200" dirty="0">
                          <a:solidFill>
                            <a:schemeClr val="bg1"/>
                          </a:solidFill>
                          <a:effectLst/>
                          <a:latin typeface="Calibri Light" panose="020F0302020204030204" pitchFamily="34" charset="0"/>
                          <a:ea typeface="+mn-ea"/>
                          <a:cs typeface="Calibri Light" panose="020F0302020204030204" pitchFamily="34" charset="0"/>
                        </a:rPr>
                        <a:t>Age group </a:t>
                      </a:r>
                    </a:p>
                    <a:p>
                      <a:pPr marL="0" algn="ctr" defTabSz="914400" rtl="0" eaLnBrk="1" latinLnBrk="0" hangingPunct="1">
                        <a:lnSpc>
                          <a:spcPct val="115000"/>
                        </a:lnSpc>
                        <a:spcAft>
                          <a:spcPts val="0"/>
                        </a:spcAft>
                      </a:pPr>
                      <a:r>
                        <a:rPr lang="en-US" sz="2000" b="1" i="0" kern="1200" dirty="0">
                          <a:solidFill>
                            <a:schemeClr val="bg1"/>
                          </a:solidFill>
                          <a:effectLst/>
                          <a:latin typeface="Calibri Light" panose="020F0302020204030204" pitchFamily="34" charset="0"/>
                          <a:ea typeface="+mn-ea"/>
                          <a:cs typeface="Calibri Light" panose="020F0302020204030204" pitchFamily="34" charset="0"/>
                        </a:rPr>
                        <a:t>(years)</a:t>
                      </a:r>
                      <a:endParaRPr lang="en-ZA" sz="2000" b="1" i="0" kern="1200" dirty="0">
                        <a:solidFill>
                          <a:schemeClr val="bg1"/>
                        </a:solidFill>
                        <a:effectLst/>
                        <a:latin typeface="Calibri Light" panose="020F0302020204030204" pitchFamily="34" charset="0"/>
                        <a:ea typeface="+mn-ea"/>
                        <a:cs typeface="Calibri Light" panose="020F0302020204030204" pitchFamily="34" charset="0"/>
                      </a:endParaRPr>
                    </a:p>
                  </a:txBody>
                  <a:tcPr marL="51435" marR="51435" marT="0" marB="0" anchor="ctr">
                    <a:solidFill>
                      <a:srgbClr val="4F81BD"/>
                    </a:solidFill>
                  </a:tcPr>
                </a:tc>
                <a:tc>
                  <a:txBody>
                    <a:bodyPr/>
                    <a:lstStyle/>
                    <a:p>
                      <a:pPr algn="ctr">
                        <a:lnSpc>
                          <a:spcPct val="115000"/>
                        </a:lnSpc>
                        <a:spcAft>
                          <a:spcPts val="0"/>
                        </a:spcAft>
                      </a:pPr>
                      <a:r>
                        <a:rPr lang="en-US" sz="2000" b="1" i="0" dirty="0">
                          <a:solidFill>
                            <a:schemeClr val="bg1"/>
                          </a:solidFill>
                          <a:effectLst/>
                          <a:latin typeface="Calibri Light" panose="020F0302020204030204" pitchFamily="34" charset="0"/>
                          <a:cs typeface="Calibri Light" panose="020F0302020204030204" pitchFamily="34" charset="0"/>
                        </a:rPr>
                        <a:t>Estimated number of people on ART (n)</a:t>
                      </a:r>
                      <a:endParaRPr lang="en-ZA" sz="2000" b="1" i="0" dirty="0">
                        <a:solidFill>
                          <a:schemeClr val="bg1"/>
                        </a:solidFill>
                        <a:effectLst/>
                        <a:latin typeface="Calibri Light" panose="020F0302020204030204" pitchFamily="34" charset="0"/>
                        <a:ea typeface="Calibri"/>
                        <a:cs typeface="Calibri Light" panose="020F0302020204030204" pitchFamily="34" charset="0"/>
                      </a:endParaRPr>
                    </a:p>
                  </a:txBody>
                  <a:tcPr marL="51435" marR="51435" marT="0" marB="0" anchor="ctr">
                    <a:solidFill>
                      <a:srgbClr val="4F81BD"/>
                    </a:solidFill>
                  </a:tcPr>
                </a:tc>
                <a:tc>
                  <a:txBody>
                    <a:bodyPr/>
                    <a:lstStyle/>
                    <a:p>
                      <a:pPr marL="0" algn="ctr" defTabSz="914400" rtl="0" eaLnBrk="1" latinLnBrk="0" hangingPunct="1">
                        <a:lnSpc>
                          <a:spcPct val="115000"/>
                        </a:lnSpc>
                        <a:spcAft>
                          <a:spcPts val="0"/>
                        </a:spcAft>
                      </a:pPr>
                      <a:r>
                        <a:rPr lang="en-US" sz="2000" b="1" i="0" kern="1200" dirty="0">
                          <a:solidFill>
                            <a:schemeClr val="bg1"/>
                          </a:solidFill>
                          <a:effectLst/>
                          <a:latin typeface="Calibri Light" panose="020F0302020204030204" pitchFamily="34" charset="0"/>
                          <a:ea typeface="+mn-ea"/>
                          <a:cs typeface="Calibri Light" panose="020F0302020204030204" pitchFamily="34" charset="0"/>
                        </a:rPr>
                        <a:t>Proportion of people living with HIV on ART (%) 95% CI</a:t>
                      </a:r>
                      <a:endParaRPr lang="en-ZA" sz="2000" b="1" i="0" kern="1200" dirty="0">
                        <a:solidFill>
                          <a:schemeClr val="bg1"/>
                        </a:solidFill>
                        <a:effectLst/>
                        <a:latin typeface="Calibri Light" panose="020F0302020204030204" pitchFamily="34" charset="0"/>
                        <a:ea typeface="+mn-ea"/>
                        <a:cs typeface="Calibri Light" panose="020F0302020204030204" pitchFamily="34" charset="0"/>
                      </a:endParaRPr>
                    </a:p>
                  </a:txBody>
                  <a:tcPr marL="51435" marR="51435" marT="0" marB="0" anchor="ctr">
                    <a:solidFill>
                      <a:srgbClr val="4F81BD"/>
                    </a:solidFill>
                  </a:tcPr>
                </a:tc>
                <a:extLst>
                  <a:ext uri="{0D108BD9-81ED-4DB2-BD59-A6C34878D82A}">
                    <a16:rowId xmlns:a16="http://schemas.microsoft.com/office/drawing/2014/main" val="10000"/>
                  </a:ext>
                </a:extLst>
              </a:tr>
              <a:tr h="493639">
                <a:tc>
                  <a:txBody>
                    <a:bodyPr/>
                    <a:lstStyle/>
                    <a:p>
                      <a:pPr algn="just">
                        <a:lnSpc>
                          <a:spcPct val="115000"/>
                        </a:lnSpc>
                        <a:spcAft>
                          <a:spcPts val="0"/>
                        </a:spcAft>
                      </a:pPr>
                      <a:r>
                        <a:rPr lang="en-ZA" sz="2000" b="0" i="0" dirty="0">
                          <a:effectLst/>
                          <a:latin typeface="Calibri Light" panose="020F0302020204030204" pitchFamily="34" charset="0"/>
                          <a:ea typeface="Calibri"/>
                          <a:cs typeface="Calibri Light" panose="020F0302020204030204" pitchFamily="34" charset="0"/>
                        </a:rPr>
                        <a:t>Total </a:t>
                      </a:r>
                    </a:p>
                  </a:txBody>
                  <a:tcPr marL="51435" marR="51435" marT="0" marB="0" anchor="ctr">
                    <a:solidFill>
                      <a:srgbClr val="A5A5A5"/>
                    </a:solidFill>
                  </a:tcPr>
                </a:tc>
                <a:tc>
                  <a:txBody>
                    <a:bodyPr/>
                    <a:lstStyle/>
                    <a:p>
                      <a:pPr algn="r">
                        <a:lnSpc>
                          <a:spcPct val="115000"/>
                        </a:lnSpc>
                        <a:spcAft>
                          <a:spcPts val="1000"/>
                        </a:spcAft>
                      </a:pPr>
                      <a:r>
                        <a:rPr lang="en-US" sz="2000" b="0" i="0" dirty="0">
                          <a:effectLst/>
                          <a:latin typeface="Calibri Light" panose="020F0302020204030204" pitchFamily="34" charset="0"/>
                          <a:ea typeface="Calibri" panose="020F0502020204030204" pitchFamily="34" charset="0"/>
                          <a:cs typeface="Calibri Light" panose="020F0302020204030204" pitchFamily="34" charset="0"/>
                        </a:rPr>
                        <a:t>4,401,872</a:t>
                      </a:r>
                      <a:endParaRPr lang="en-ZA" sz="2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51435" marR="51435" marT="0" marB="0" anchor="ctr">
                    <a:solidFill>
                      <a:srgbClr val="A5A5A5"/>
                    </a:solidFill>
                  </a:tcPr>
                </a:tc>
                <a:tc>
                  <a:txBody>
                    <a:bodyPr/>
                    <a:lstStyle/>
                    <a:p>
                      <a:pPr algn="ctr">
                        <a:lnSpc>
                          <a:spcPct val="115000"/>
                        </a:lnSpc>
                        <a:spcAft>
                          <a:spcPts val="1000"/>
                        </a:spcAft>
                      </a:pPr>
                      <a:r>
                        <a:rPr lang="en-US" sz="2000" b="0" i="0" dirty="0">
                          <a:effectLst/>
                          <a:latin typeface="Calibri Light" panose="020F0302020204030204" pitchFamily="34" charset="0"/>
                          <a:ea typeface="Calibri" panose="020F0502020204030204" pitchFamily="34" charset="0"/>
                          <a:cs typeface="Calibri Light" panose="020F0302020204030204" pitchFamily="34" charset="0"/>
                        </a:rPr>
                        <a:t>62.3 (59.2-65.2)</a:t>
                      </a:r>
                      <a:endParaRPr lang="en-ZA" sz="2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51435" marR="51435" marT="0" marB="0" anchor="ctr">
                    <a:solidFill>
                      <a:srgbClr val="A5A5A5"/>
                    </a:solidFill>
                  </a:tcPr>
                </a:tc>
                <a:extLst>
                  <a:ext uri="{0D108BD9-81ED-4DB2-BD59-A6C34878D82A}">
                    <a16:rowId xmlns:a16="http://schemas.microsoft.com/office/drawing/2014/main" val="10001"/>
                  </a:ext>
                </a:extLst>
              </a:tr>
              <a:tr h="493639">
                <a:tc>
                  <a:txBody>
                    <a:bodyPr/>
                    <a:lstStyle/>
                    <a:p>
                      <a:pPr algn="just">
                        <a:lnSpc>
                          <a:spcPct val="115000"/>
                        </a:lnSpc>
                        <a:spcAft>
                          <a:spcPts val="0"/>
                        </a:spcAft>
                      </a:pPr>
                      <a:r>
                        <a:rPr lang="en-US" sz="2000" b="0" i="0" dirty="0">
                          <a:effectLst/>
                          <a:latin typeface="Calibri Light" panose="020F0302020204030204" pitchFamily="34" charset="0"/>
                          <a:cs typeface="Calibri Light" panose="020F0302020204030204" pitchFamily="34" charset="0"/>
                        </a:rPr>
                        <a:t>0-14</a:t>
                      </a:r>
                      <a:endParaRPr lang="en-ZA" sz="2000" b="0" i="0" dirty="0">
                        <a:effectLst/>
                        <a:latin typeface="Calibri Light" panose="020F0302020204030204" pitchFamily="34" charset="0"/>
                        <a:ea typeface="Calibri"/>
                        <a:cs typeface="Calibri Light" panose="020F0302020204030204" pitchFamily="34" charset="0"/>
                      </a:endParaRPr>
                    </a:p>
                  </a:txBody>
                  <a:tcPr marL="51435" marR="51435" marT="0" marB="0" anchor="ctr">
                    <a:noFill/>
                  </a:tcPr>
                </a:tc>
                <a:tc>
                  <a:txBody>
                    <a:bodyPr/>
                    <a:lstStyle/>
                    <a:p>
                      <a:pPr algn="r">
                        <a:lnSpc>
                          <a:spcPct val="115000"/>
                        </a:lnSpc>
                        <a:spcAft>
                          <a:spcPts val="1000"/>
                        </a:spcAft>
                      </a:pPr>
                      <a:r>
                        <a:rPr lang="en-US" sz="2000" b="0" i="0" dirty="0">
                          <a:effectLst/>
                          <a:latin typeface="Calibri Light" panose="020F0302020204030204" pitchFamily="34" charset="0"/>
                          <a:ea typeface="Calibri" panose="020F0502020204030204" pitchFamily="34" charset="0"/>
                          <a:cs typeface="Calibri Light" panose="020F0302020204030204" pitchFamily="34" charset="0"/>
                        </a:rPr>
                        <a:t>131,052</a:t>
                      </a:r>
                      <a:endParaRPr lang="en-ZA" sz="2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51435" marR="51435" marT="0" marB="0" anchor="ctr">
                    <a:noFill/>
                  </a:tcPr>
                </a:tc>
                <a:tc>
                  <a:txBody>
                    <a:bodyPr/>
                    <a:lstStyle/>
                    <a:p>
                      <a:pPr algn="ctr">
                        <a:lnSpc>
                          <a:spcPct val="115000"/>
                        </a:lnSpc>
                        <a:spcAft>
                          <a:spcPts val="1000"/>
                        </a:spcAft>
                      </a:pPr>
                      <a:r>
                        <a:rPr lang="en-US" sz="2000" b="0" i="0" dirty="0">
                          <a:effectLst/>
                          <a:latin typeface="Calibri Light" panose="020F0302020204030204" pitchFamily="34" charset="0"/>
                          <a:ea typeface="Calibri" panose="020F0502020204030204" pitchFamily="34" charset="0"/>
                          <a:cs typeface="Calibri Light" panose="020F0302020204030204" pitchFamily="34" charset="0"/>
                        </a:rPr>
                        <a:t>50.0 (36.6-63.3)</a:t>
                      </a:r>
                      <a:endParaRPr lang="en-ZA" sz="2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51435" marR="51435" marT="0" marB="0" anchor="ctr">
                    <a:noFill/>
                  </a:tcPr>
                </a:tc>
                <a:extLst>
                  <a:ext uri="{0D108BD9-81ED-4DB2-BD59-A6C34878D82A}">
                    <a16:rowId xmlns:a16="http://schemas.microsoft.com/office/drawing/2014/main" val="10002"/>
                  </a:ext>
                </a:extLst>
              </a:tr>
              <a:tr h="493639">
                <a:tc>
                  <a:txBody>
                    <a:bodyPr/>
                    <a:lstStyle/>
                    <a:p>
                      <a:pPr algn="just">
                        <a:lnSpc>
                          <a:spcPct val="115000"/>
                        </a:lnSpc>
                        <a:spcAft>
                          <a:spcPts val="0"/>
                        </a:spcAft>
                      </a:pPr>
                      <a:r>
                        <a:rPr lang="en-US" sz="2000" b="0" i="0" dirty="0">
                          <a:effectLst/>
                          <a:latin typeface="Calibri Light" panose="020F0302020204030204" pitchFamily="34" charset="0"/>
                          <a:cs typeface="Calibri Light" panose="020F0302020204030204" pitchFamily="34" charset="0"/>
                        </a:rPr>
                        <a:t>15-24</a:t>
                      </a:r>
                      <a:endParaRPr lang="en-ZA" sz="2000" b="0" i="0" dirty="0">
                        <a:effectLst/>
                        <a:latin typeface="Calibri Light" panose="020F0302020204030204" pitchFamily="34" charset="0"/>
                        <a:ea typeface="Calibri"/>
                        <a:cs typeface="Calibri Light" panose="020F0302020204030204" pitchFamily="34" charset="0"/>
                      </a:endParaRPr>
                    </a:p>
                  </a:txBody>
                  <a:tcPr marL="51435" marR="51435" marT="0" marB="0" anchor="ctr">
                    <a:solidFill>
                      <a:srgbClr val="A5A5A5"/>
                    </a:solidFill>
                  </a:tcPr>
                </a:tc>
                <a:tc>
                  <a:txBody>
                    <a:bodyPr/>
                    <a:lstStyle/>
                    <a:p>
                      <a:pPr algn="r">
                        <a:lnSpc>
                          <a:spcPct val="115000"/>
                        </a:lnSpc>
                        <a:spcAft>
                          <a:spcPts val="1000"/>
                        </a:spcAft>
                      </a:pPr>
                      <a:r>
                        <a:rPr lang="en-US" sz="2000" b="0" i="0" dirty="0">
                          <a:effectLst/>
                          <a:latin typeface="Calibri Light" panose="020F0302020204030204" pitchFamily="34" charset="0"/>
                          <a:ea typeface="Calibri" panose="020F0502020204030204" pitchFamily="34" charset="0"/>
                          <a:cs typeface="Calibri Light" panose="020F0302020204030204" pitchFamily="34" charset="0"/>
                        </a:rPr>
                        <a:t>273,981</a:t>
                      </a:r>
                      <a:endParaRPr lang="en-ZA" sz="2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51435" marR="51435" marT="0" marB="0" anchor="ctr">
                    <a:solidFill>
                      <a:srgbClr val="A5A5A5"/>
                    </a:solidFill>
                  </a:tcPr>
                </a:tc>
                <a:tc>
                  <a:txBody>
                    <a:bodyPr/>
                    <a:lstStyle/>
                    <a:p>
                      <a:pPr algn="ctr">
                        <a:lnSpc>
                          <a:spcPct val="115000"/>
                        </a:lnSpc>
                        <a:spcAft>
                          <a:spcPts val="1000"/>
                        </a:spcAft>
                      </a:pPr>
                      <a:r>
                        <a:rPr lang="en-US" sz="2000" b="0" i="0" dirty="0">
                          <a:effectLst/>
                          <a:latin typeface="Calibri Light" panose="020F0302020204030204" pitchFamily="34" charset="0"/>
                          <a:ea typeface="Calibri" panose="020F0502020204030204" pitchFamily="34" charset="0"/>
                          <a:cs typeface="Calibri Light" panose="020F0302020204030204" pitchFamily="34" charset="0"/>
                        </a:rPr>
                        <a:t>39.9 (32.1-48.3)</a:t>
                      </a:r>
                      <a:endParaRPr lang="en-ZA" sz="2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51435" marR="51435" marT="0" marB="0" anchor="ctr">
                    <a:solidFill>
                      <a:srgbClr val="A5A5A5"/>
                    </a:solidFill>
                  </a:tcPr>
                </a:tc>
                <a:extLst>
                  <a:ext uri="{0D108BD9-81ED-4DB2-BD59-A6C34878D82A}">
                    <a16:rowId xmlns:a16="http://schemas.microsoft.com/office/drawing/2014/main" val="10003"/>
                  </a:ext>
                </a:extLst>
              </a:tr>
              <a:tr h="493639">
                <a:tc>
                  <a:txBody>
                    <a:bodyPr/>
                    <a:lstStyle/>
                    <a:p>
                      <a:pPr algn="just">
                        <a:lnSpc>
                          <a:spcPct val="115000"/>
                        </a:lnSpc>
                        <a:spcAft>
                          <a:spcPts val="0"/>
                        </a:spcAft>
                      </a:pPr>
                      <a:r>
                        <a:rPr lang="en-US" sz="2000" b="0" i="0" dirty="0">
                          <a:effectLst/>
                          <a:latin typeface="Calibri Light" panose="020F0302020204030204" pitchFamily="34" charset="0"/>
                          <a:cs typeface="Calibri Light" panose="020F0302020204030204" pitchFamily="34" charset="0"/>
                        </a:rPr>
                        <a:t>25-49</a:t>
                      </a:r>
                      <a:endParaRPr lang="en-ZA" sz="2000" b="0" i="0" dirty="0">
                        <a:effectLst/>
                        <a:latin typeface="Calibri Light" panose="020F0302020204030204" pitchFamily="34" charset="0"/>
                        <a:ea typeface="Calibri"/>
                        <a:cs typeface="Calibri Light" panose="020F0302020204030204" pitchFamily="34" charset="0"/>
                      </a:endParaRPr>
                    </a:p>
                  </a:txBody>
                  <a:tcPr marL="51435" marR="51435" marT="0" marB="0" anchor="ctr">
                    <a:noFill/>
                  </a:tcPr>
                </a:tc>
                <a:tc>
                  <a:txBody>
                    <a:bodyPr/>
                    <a:lstStyle/>
                    <a:p>
                      <a:pPr algn="r">
                        <a:lnSpc>
                          <a:spcPct val="115000"/>
                        </a:lnSpc>
                        <a:spcAft>
                          <a:spcPts val="1000"/>
                        </a:spcAft>
                      </a:pPr>
                      <a:r>
                        <a:rPr lang="en-US" sz="2000" b="0" i="0">
                          <a:effectLst/>
                          <a:latin typeface="Calibri Light" panose="020F0302020204030204" pitchFamily="34" charset="0"/>
                          <a:ea typeface="Calibri" panose="020F0502020204030204" pitchFamily="34" charset="0"/>
                          <a:cs typeface="Calibri Light" panose="020F0302020204030204" pitchFamily="34" charset="0"/>
                        </a:rPr>
                        <a:t>3,243,819</a:t>
                      </a:r>
                      <a:endParaRPr lang="en-ZA" sz="2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51435" marR="51435" marT="0" marB="0" anchor="ctr">
                    <a:noFill/>
                  </a:tcPr>
                </a:tc>
                <a:tc>
                  <a:txBody>
                    <a:bodyPr/>
                    <a:lstStyle/>
                    <a:p>
                      <a:pPr algn="ctr">
                        <a:lnSpc>
                          <a:spcPct val="115000"/>
                        </a:lnSpc>
                        <a:spcAft>
                          <a:spcPts val="1000"/>
                        </a:spcAft>
                      </a:pPr>
                      <a:r>
                        <a:rPr lang="en-US" sz="2000" b="0" i="0" dirty="0">
                          <a:effectLst/>
                          <a:latin typeface="Calibri Light" panose="020F0302020204030204" pitchFamily="34" charset="0"/>
                          <a:ea typeface="Calibri" panose="020F0502020204030204" pitchFamily="34" charset="0"/>
                          <a:cs typeface="Calibri Light" panose="020F0302020204030204" pitchFamily="34" charset="0"/>
                        </a:rPr>
                        <a:t>63.1 (59.2-66.8)</a:t>
                      </a:r>
                      <a:endParaRPr lang="en-ZA" sz="2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51435" marR="51435" marT="0" marB="0" anchor="ctr">
                    <a:noFill/>
                  </a:tcPr>
                </a:tc>
                <a:extLst>
                  <a:ext uri="{0D108BD9-81ED-4DB2-BD59-A6C34878D82A}">
                    <a16:rowId xmlns:a16="http://schemas.microsoft.com/office/drawing/2014/main" val="10004"/>
                  </a:ext>
                </a:extLst>
              </a:tr>
              <a:tr h="493639">
                <a:tc>
                  <a:txBody>
                    <a:bodyPr/>
                    <a:lstStyle/>
                    <a:p>
                      <a:pPr algn="just">
                        <a:lnSpc>
                          <a:spcPct val="115000"/>
                        </a:lnSpc>
                        <a:spcAft>
                          <a:spcPts val="0"/>
                        </a:spcAft>
                      </a:pPr>
                      <a:r>
                        <a:rPr lang="en-US" sz="2000" b="0" i="0" dirty="0">
                          <a:effectLst/>
                          <a:latin typeface="Calibri Light" panose="020F0302020204030204" pitchFamily="34" charset="0"/>
                          <a:cs typeface="Calibri Light" panose="020F0302020204030204" pitchFamily="34" charset="0"/>
                        </a:rPr>
                        <a:t>50 and older</a:t>
                      </a:r>
                      <a:endParaRPr lang="en-ZA" sz="2000" b="0" i="0" dirty="0">
                        <a:effectLst/>
                        <a:latin typeface="Calibri Light" panose="020F0302020204030204" pitchFamily="34" charset="0"/>
                        <a:ea typeface="Calibri"/>
                        <a:cs typeface="Calibri Light" panose="020F0302020204030204" pitchFamily="34" charset="0"/>
                      </a:endParaRPr>
                    </a:p>
                  </a:txBody>
                  <a:tcPr marL="51435" marR="51435" marT="0" marB="0" anchor="ctr">
                    <a:solidFill>
                      <a:srgbClr val="A5A5A5"/>
                    </a:solidFill>
                  </a:tcPr>
                </a:tc>
                <a:tc>
                  <a:txBody>
                    <a:bodyPr/>
                    <a:lstStyle/>
                    <a:p>
                      <a:pPr algn="r">
                        <a:lnSpc>
                          <a:spcPct val="115000"/>
                        </a:lnSpc>
                        <a:spcAft>
                          <a:spcPts val="1000"/>
                        </a:spcAft>
                      </a:pPr>
                      <a:r>
                        <a:rPr lang="en-US" sz="2000" b="0" i="0" dirty="0">
                          <a:effectLst/>
                          <a:latin typeface="Calibri Light" panose="020F0302020204030204" pitchFamily="34" charset="0"/>
                          <a:ea typeface="Calibri" panose="020F0502020204030204" pitchFamily="34" charset="0"/>
                          <a:cs typeface="Calibri Light" panose="020F0302020204030204" pitchFamily="34" charset="0"/>
                        </a:rPr>
                        <a:t>753,020</a:t>
                      </a:r>
                      <a:endParaRPr lang="en-ZA" sz="2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51435" marR="51435" marT="0" marB="0" anchor="ctr">
                    <a:solidFill>
                      <a:srgbClr val="A5A5A5"/>
                    </a:solidFill>
                  </a:tcPr>
                </a:tc>
                <a:tc>
                  <a:txBody>
                    <a:bodyPr/>
                    <a:lstStyle/>
                    <a:p>
                      <a:pPr algn="ctr">
                        <a:lnSpc>
                          <a:spcPct val="115000"/>
                        </a:lnSpc>
                        <a:spcAft>
                          <a:spcPts val="1000"/>
                        </a:spcAft>
                      </a:pPr>
                      <a:r>
                        <a:rPr lang="en-US" sz="2000" b="0" i="0" dirty="0">
                          <a:effectLst/>
                          <a:latin typeface="Calibri Light" panose="020F0302020204030204" pitchFamily="34" charset="0"/>
                          <a:ea typeface="Calibri" panose="020F0502020204030204" pitchFamily="34" charset="0"/>
                          <a:cs typeface="Calibri Light" panose="020F0302020204030204" pitchFamily="34" charset="0"/>
                        </a:rPr>
                        <a:t>76.7 (71.3,81.4)</a:t>
                      </a:r>
                      <a:endParaRPr lang="en-ZA" sz="2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51435" marR="51435" marT="0" marB="0" anchor="ctr">
                    <a:solidFill>
                      <a:srgbClr val="A5A5A5"/>
                    </a:solidFill>
                  </a:tcPr>
                </a:tc>
                <a:extLst>
                  <a:ext uri="{0D108BD9-81ED-4DB2-BD59-A6C34878D82A}">
                    <a16:rowId xmlns:a16="http://schemas.microsoft.com/office/drawing/2014/main" val="10005"/>
                  </a:ext>
                </a:extLst>
              </a:tr>
              <a:tr h="493639">
                <a:tc>
                  <a:txBody>
                    <a:bodyPr/>
                    <a:lstStyle/>
                    <a:p>
                      <a:pPr algn="just">
                        <a:lnSpc>
                          <a:spcPct val="115000"/>
                        </a:lnSpc>
                        <a:spcAft>
                          <a:spcPts val="0"/>
                        </a:spcAft>
                      </a:pPr>
                      <a:r>
                        <a:rPr lang="en-US" sz="2000" b="0" i="0" dirty="0">
                          <a:effectLst/>
                          <a:latin typeface="Calibri Light" panose="020F0302020204030204" pitchFamily="34" charset="0"/>
                          <a:cs typeface="Calibri Light" panose="020F0302020204030204" pitchFamily="34" charset="0"/>
                        </a:rPr>
                        <a:t>15-49</a:t>
                      </a:r>
                      <a:endParaRPr lang="en-ZA" sz="2000" b="0" i="0" dirty="0">
                        <a:effectLst/>
                        <a:latin typeface="Calibri Light" panose="020F0302020204030204" pitchFamily="34" charset="0"/>
                        <a:ea typeface="Calibri"/>
                        <a:cs typeface="Calibri Light" panose="020F0302020204030204" pitchFamily="34" charset="0"/>
                      </a:endParaRPr>
                    </a:p>
                  </a:txBody>
                  <a:tcPr marL="51435" marR="51435" marT="0" marB="0" anchor="ctr">
                    <a:noFill/>
                  </a:tcPr>
                </a:tc>
                <a:tc>
                  <a:txBody>
                    <a:bodyPr/>
                    <a:lstStyle/>
                    <a:p>
                      <a:pPr algn="r">
                        <a:lnSpc>
                          <a:spcPct val="115000"/>
                        </a:lnSpc>
                        <a:spcAft>
                          <a:spcPts val="1000"/>
                        </a:spcAft>
                      </a:pPr>
                      <a:r>
                        <a:rPr lang="en-US" sz="2000" b="0" i="0" dirty="0">
                          <a:effectLst/>
                          <a:latin typeface="Calibri Light" panose="020F0302020204030204" pitchFamily="34" charset="0"/>
                          <a:ea typeface="Calibri" panose="020F0502020204030204" pitchFamily="34" charset="0"/>
                          <a:cs typeface="Calibri Light" panose="020F0302020204030204" pitchFamily="34" charset="0"/>
                        </a:rPr>
                        <a:t>3,517,800</a:t>
                      </a:r>
                      <a:endParaRPr lang="en-ZA" sz="2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51435" marR="51435" marT="0" marB="0" anchor="ctr">
                    <a:noFill/>
                  </a:tcPr>
                </a:tc>
                <a:tc>
                  <a:txBody>
                    <a:bodyPr/>
                    <a:lstStyle/>
                    <a:p>
                      <a:pPr algn="ctr">
                        <a:lnSpc>
                          <a:spcPct val="115000"/>
                        </a:lnSpc>
                        <a:spcAft>
                          <a:spcPts val="1000"/>
                        </a:spcAft>
                      </a:pPr>
                      <a:r>
                        <a:rPr lang="en-US" sz="2000" b="0" i="0" dirty="0">
                          <a:effectLst/>
                          <a:latin typeface="Calibri Light" panose="020F0302020204030204" pitchFamily="34" charset="0"/>
                          <a:ea typeface="Calibri" panose="020F0502020204030204" pitchFamily="34" charset="0"/>
                          <a:cs typeface="Calibri Light" panose="020F0302020204030204" pitchFamily="34" charset="0"/>
                        </a:rPr>
                        <a:t>60.4 (57.0-63.6)</a:t>
                      </a:r>
                      <a:endParaRPr lang="en-ZA" sz="2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51435" marR="51435" marT="0" marB="0" anchor="c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13120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l="-2000" r="-2000"/>
          </a:stretch>
        </a:blipFill>
        <a:effectLst/>
      </p:bgPr>
    </p:bg>
    <p:spTree>
      <p:nvGrpSpPr>
        <p:cNvPr id="1" name=""/>
        <p:cNvGrpSpPr/>
        <p:nvPr/>
      </p:nvGrpSpPr>
      <p:grpSpPr>
        <a:xfrm>
          <a:off x="0" y="0"/>
          <a:ext cx="0" cy="0"/>
          <a:chOff x="0" y="0"/>
          <a:chExt cx="0" cy="0"/>
        </a:xfrm>
      </p:grpSpPr>
      <p:sp>
        <p:nvSpPr>
          <p:cNvPr id="6" name="Text Placeholder 4"/>
          <p:cNvSpPr txBox="1">
            <a:spLocks/>
          </p:cNvSpPr>
          <p:nvPr/>
        </p:nvSpPr>
        <p:spPr bwMode="auto">
          <a:xfrm>
            <a:off x="251520" y="2985645"/>
            <a:ext cx="6264696" cy="886710"/>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4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buClr>
                <a:srgbClr val="004287"/>
              </a:buClr>
              <a:buNone/>
              <a:defRPr/>
            </a:pPr>
            <a:r>
              <a:rPr lang="en-ZA" sz="6600" kern="0" dirty="0">
                <a:ln>
                  <a:solidFill>
                    <a:srgbClr val="000000"/>
                  </a:solidFill>
                </a:ln>
                <a:solidFill>
                  <a:srgbClr val="F8F8F8"/>
                </a:solidFill>
                <a:latin typeface="Calibri Light" panose="020F0302020204030204" pitchFamily="34" charset="0"/>
                <a:cs typeface="Calibri Light" panose="020F0302020204030204" pitchFamily="34" charset="0"/>
              </a:rPr>
              <a:t>Viral Load Suppression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33375"/>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0273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ZA" sz="2800" b="1" dirty="0">
                <a:latin typeface="Calibri" panose="020F0502020204030204" pitchFamily="34" charset="0"/>
                <a:cs typeface="Calibri" panose="020F0502020204030204" pitchFamily="34" charset="0"/>
              </a:rPr>
              <a:t>Overall viral suppression by age, South Africa, 2017</a:t>
            </a:r>
          </a:p>
        </p:txBody>
      </p:sp>
      <p:sp>
        <p:nvSpPr>
          <p:cNvPr id="4" name="Content Placeholder 3"/>
          <p:cNvSpPr>
            <a:spLocks noGrp="1"/>
          </p:cNvSpPr>
          <p:nvPr>
            <p:ph idx="1"/>
          </p:nvPr>
        </p:nvSpPr>
        <p:spPr/>
        <p:txBody>
          <a:bodyPr/>
          <a:lstStyle/>
          <a:p>
            <a:pPr>
              <a:defRPr/>
            </a:pPr>
            <a:endParaRPr lang="en-ZA" sz="2400" dirty="0"/>
          </a:p>
          <a:p>
            <a:pPr>
              <a:buClr>
                <a:srgbClr val="4D6F9A"/>
              </a:buClr>
              <a:defRPr/>
            </a:pPr>
            <a:r>
              <a:rPr lang="en-ZA" sz="2400" dirty="0">
                <a:latin typeface="Calibri Light" panose="020F0302020204030204" pitchFamily="34" charset="0"/>
                <a:cs typeface="Calibri Light" panose="020F0302020204030204" pitchFamily="34" charset="0"/>
              </a:rPr>
              <a:t>HIV viral load suppression, defined as a viral load threshold of &lt;1000 copies HIV RNA/ml, is a measure of ARV therapy efficacy</a:t>
            </a:r>
          </a:p>
          <a:p>
            <a:pPr marL="0" indent="0">
              <a:buNone/>
              <a:defRPr/>
            </a:pPr>
            <a:endParaRPr lang="en-ZA" dirty="0"/>
          </a:p>
        </p:txBody>
      </p:sp>
    </p:spTree>
    <p:extLst>
      <p:ext uri="{BB962C8B-B14F-4D97-AF65-F5344CB8AC3E}">
        <p14:creationId xmlns:p14="http://schemas.microsoft.com/office/powerpoint/2010/main" val="3274961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800" b="1" dirty="0">
                <a:latin typeface="Calibri" panose="020F0502020204030204" pitchFamily="34" charset="0"/>
                <a:cs typeface="Calibri" panose="020F0502020204030204" pitchFamily="34" charset="0"/>
              </a:rPr>
              <a:t>Viral load suppression among PLHIV on ART</a:t>
            </a:r>
          </a:p>
        </p:txBody>
      </p:sp>
      <p:sp>
        <p:nvSpPr>
          <p:cNvPr id="4" name="Content Placeholder 3"/>
          <p:cNvSpPr>
            <a:spLocks noGrp="1"/>
          </p:cNvSpPr>
          <p:nvPr>
            <p:ph idx="1"/>
          </p:nvPr>
        </p:nvSpPr>
        <p:spPr/>
        <p:txBody>
          <a:bodyPr/>
          <a:lstStyle/>
          <a:p>
            <a:pPr>
              <a:buClr>
                <a:srgbClr val="4D6F9A"/>
              </a:buClr>
              <a:defRPr/>
            </a:pPr>
            <a:r>
              <a:rPr lang="en-ZA" sz="2400" dirty="0">
                <a:latin typeface="Calibri Light" panose="020F0302020204030204" pitchFamily="34" charset="0"/>
                <a:cs typeface="Calibri Light" panose="020F0302020204030204" pitchFamily="34" charset="0"/>
              </a:rPr>
              <a:t>The current policy is to test and treat everyone who is HIV positive as soon they are diagnosed</a:t>
            </a:r>
          </a:p>
          <a:p>
            <a:pPr>
              <a:buClr>
                <a:srgbClr val="4D6F9A"/>
              </a:buClr>
              <a:defRPr/>
            </a:pPr>
            <a:r>
              <a:rPr lang="en-ZA" sz="2400" dirty="0">
                <a:latin typeface="Calibri Light" panose="020F0302020204030204" pitchFamily="34" charset="0"/>
                <a:cs typeface="Calibri Light" panose="020F0302020204030204" pitchFamily="34" charset="0"/>
              </a:rPr>
              <a:t>Overall viral suppression was 87.3% in PLHIV on treatment, in all age groups</a:t>
            </a:r>
          </a:p>
          <a:p>
            <a:pPr>
              <a:buClr>
                <a:srgbClr val="4D6F9A"/>
              </a:buClr>
              <a:defRPr/>
            </a:pPr>
            <a:r>
              <a:rPr lang="en-US" sz="2400" dirty="0">
                <a:latin typeface="Calibri Light" panose="020F0302020204030204" pitchFamily="34" charset="0"/>
                <a:cs typeface="Calibri Light" panose="020F0302020204030204" pitchFamily="34" charset="0"/>
              </a:rPr>
              <a:t>The lowest viral suppression levels in ART users were among males (82.4%), 0–14 year olds (81.9%),  PLHIV on farms (82.6%) and those living in Mpumalanga (82.9%) </a:t>
            </a:r>
            <a:endParaRPr lang="en-ZA" sz="2400" dirty="0">
              <a:latin typeface="Calibri Light" panose="020F0302020204030204" pitchFamily="34" charset="0"/>
              <a:cs typeface="Calibri Light" panose="020F0302020204030204" pitchFamily="34" charset="0"/>
            </a:endParaRPr>
          </a:p>
          <a:p>
            <a:pPr>
              <a:buClr>
                <a:srgbClr val="4D6F9A"/>
              </a:buClr>
              <a:defRPr/>
            </a:pPr>
            <a:r>
              <a:rPr lang="en-ZA" sz="2400" dirty="0">
                <a:latin typeface="Calibri Light" panose="020F0302020204030204" pitchFamily="34" charset="0"/>
                <a:cs typeface="Calibri Light" panose="020F0302020204030204" pitchFamily="34" charset="0"/>
              </a:rPr>
              <a:t>However not  everyone who is living with HIV is on treatment, and consequently it was found that only 62.3% of all PLHIV irrespective of treatment were virally suppressed</a:t>
            </a:r>
          </a:p>
          <a:p>
            <a:endParaRPr lang="en-ZA" sz="2400" dirty="0"/>
          </a:p>
        </p:txBody>
      </p:sp>
    </p:spTree>
    <p:extLst>
      <p:ext uri="{BB962C8B-B14F-4D97-AF65-F5344CB8AC3E}">
        <p14:creationId xmlns:p14="http://schemas.microsoft.com/office/powerpoint/2010/main" val="2948013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720" y="0"/>
            <a:ext cx="7931224" cy="993775"/>
          </a:xfrm>
        </p:spPr>
        <p:txBody>
          <a:bodyPr/>
          <a:lstStyle/>
          <a:p>
            <a:pPr>
              <a:defRPr/>
            </a:pPr>
            <a:r>
              <a:rPr lang="en-ZA" sz="2400" b="1" dirty="0">
                <a:latin typeface="Calibri" panose="020F0502020204030204" pitchFamily="34" charset="0"/>
                <a:cs typeface="Calibri" panose="020F0502020204030204" pitchFamily="34" charset="0"/>
              </a:rPr>
              <a:t>Viral suppression among all PLHIV irrespective of </a:t>
            </a:r>
            <a:br>
              <a:rPr lang="en-ZA" sz="2400" b="1" dirty="0">
                <a:latin typeface="Calibri" panose="020F0502020204030204" pitchFamily="34" charset="0"/>
                <a:cs typeface="Calibri" panose="020F0502020204030204" pitchFamily="34" charset="0"/>
              </a:rPr>
            </a:br>
            <a:r>
              <a:rPr lang="en-ZA" sz="2400" b="1" dirty="0">
                <a:latin typeface="Calibri" panose="020F0502020204030204" pitchFamily="34" charset="0"/>
                <a:cs typeface="Calibri" panose="020F0502020204030204" pitchFamily="34" charset="0"/>
              </a:rPr>
              <a:t>treatment by age and sex, South Africa, 2017</a:t>
            </a:r>
          </a:p>
        </p:txBody>
      </p:sp>
      <p:graphicFrame>
        <p:nvGraphicFramePr>
          <p:cNvPr id="5" name="Chart 4"/>
          <p:cNvGraphicFramePr>
            <a:graphicFrameLocks/>
          </p:cNvGraphicFramePr>
          <p:nvPr>
            <p:extLst>
              <p:ext uri="{D42A27DB-BD31-4B8C-83A1-F6EECF244321}">
                <p14:modId xmlns:p14="http://schemas.microsoft.com/office/powerpoint/2010/main" val="262830807"/>
              </p:ext>
            </p:extLst>
          </p:nvPr>
        </p:nvGraphicFramePr>
        <p:xfrm>
          <a:off x="467544" y="1196752"/>
          <a:ext cx="8208912" cy="46085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5687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l="-2000" r="-2000"/>
          </a:stretch>
        </a:blipFill>
        <a:effectLst/>
      </p:bgPr>
    </p:bg>
    <p:spTree>
      <p:nvGrpSpPr>
        <p:cNvPr id="1" name=""/>
        <p:cNvGrpSpPr/>
        <p:nvPr/>
      </p:nvGrpSpPr>
      <p:grpSpPr>
        <a:xfrm>
          <a:off x="0" y="0"/>
          <a:ext cx="0" cy="0"/>
          <a:chOff x="0" y="0"/>
          <a:chExt cx="0" cy="0"/>
        </a:xfrm>
      </p:grpSpPr>
      <p:sp>
        <p:nvSpPr>
          <p:cNvPr id="6" name="Text Placeholder 4"/>
          <p:cNvSpPr txBox="1">
            <a:spLocks/>
          </p:cNvSpPr>
          <p:nvPr/>
        </p:nvSpPr>
        <p:spPr bwMode="auto">
          <a:xfrm>
            <a:off x="251520" y="2985645"/>
            <a:ext cx="6264696" cy="886710"/>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4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004287"/>
              </a:buClr>
              <a:buSzTx/>
              <a:buFontTx/>
              <a:buNone/>
              <a:tabLst/>
              <a:defRPr/>
            </a:pPr>
            <a:r>
              <a:rPr kumimoji="0" lang="en-ZA" sz="6600" b="1" u="none" strike="noStrike" kern="0" cap="none" spc="0" normalizeH="0" baseline="0" noProof="0" dirty="0">
                <a:ln>
                  <a:solidFill>
                    <a:srgbClr val="000000"/>
                  </a:solidFill>
                </a:ln>
                <a:solidFill>
                  <a:srgbClr val="F8F8F8"/>
                </a:solidFill>
                <a:effectLst/>
                <a:uLnTx/>
                <a:uFillTx/>
                <a:latin typeface="Calibri" panose="020F0502020204030204" pitchFamily="34" charset="0"/>
                <a:cs typeface="Calibri" panose="020F0502020204030204" pitchFamily="34" charset="0"/>
              </a:rPr>
              <a:t>90-90-90</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33375"/>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750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908175" y="274638"/>
            <a:ext cx="6778625" cy="633412"/>
          </a:xfrm>
        </p:spPr>
        <p:txBody>
          <a:bodyPr/>
          <a:lstStyle/>
          <a:p>
            <a:pPr>
              <a:defRPr/>
            </a:pPr>
            <a:r>
              <a:rPr lang="en-US" sz="2800" b="1" dirty="0"/>
              <a:t>Outline of the presentation</a:t>
            </a:r>
          </a:p>
        </p:txBody>
      </p:sp>
      <p:sp>
        <p:nvSpPr>
          <p:cNvPr id="63491" name="Rectangle 3"/>
          <p:cNvSpPr>
            <a:spLocks noGrp="1" noChangeArrowheads="1"/>
          </p:cNvSpPr>
          <p:nvPr>
            <p:ph idx="1"/>
          </p:nvPr>
        </p:nvSpPr>
        <p:spPr>
          <a:xfrm>
            <a:off x="323528" y="1268760"/>
            <a:ext cx="8094663" cy="3222625"/>
          </a:xfrm>
        </p:spPr>
        <p:txBody>
          <a:bodyPr/>
          <a:lstStyle/>
          <a:p>
            <a:pPr>
              <a:buClr>
                <a:srgbClr val="4D6F9A"/>
              </a:buClr>
              <a:defRPr/>
            </a:pPr>
            <a:r>
              <a:rPr lang="en-US" sz="2800" dirty="0">
                <a:latin typeface="Calibri Light" panose="020F0302020204030204" pitchFamily="34" charset="0"/>
                <a:cs typeface="Calibri Light" panose="020F0302020204030204" pitchFamily="34" charset="0"/>
              </a:rPr>
              <a:t>Background</a:t>
            </a:r>
          </a:p>
          <a:p>
            <a:pPr>
              <a:buClr>
                <a:srgbClr val="4D6F9A"/>
              </a:buClr>
              <a:defRPr/>
            </a:pPr>
            <a:r>
              <a:rPr lang="en-US" sz="2800" dirty="0">
                <a:latin typeface="Calibri Light" panose="020F0302020204030204" pitchFamily="34" charset="0"/>
                <a:cs typeface="Calibri Light" panose="020F0302020204030204" pitchFamily="34" charset="0"/>
              </a:rPr>
              <a:t>Research methods</a:t>
            </a:r>
          </a:p>
          <a:p>
            <a:pPr>
              <a:buClr>
                <a:srgbClr val="4D6F9A"/>
              </a:buClr>
              <a:defRPr/>
            </a:pPr>
            <a:r>
              <a:rPr lang="en-US" sz="2800" dirty="0">
                <a:latin typeface="Calibri Light" panose="020F0302020204030204" pitchFamily="34" charset="0"/>
                <a:cs typeface="Calibri Light" panose="020F0302020204030204" pitchFamily="34" charset="0"/>
              </a:rPr>
              <a:t>Findings</a:t>
            </a:r>
          </a:p>
          <a:p>
            <a:pPr lvl="2">
              <a:buClr>
                <a:srgbClr val="4D6F9A"/>
              </a:buClr>
              <a:defRPr/>
            </a:pPr>
            <a:r>
              <a:rPr lang="en-US" sz="2000" dirty="0">
                <a:latin typeface="Calibri Light" panose="020F0302020204030204" pitchFamily="34" charset="0"/>
                <a:cs typeface="Calibri Light" panose="020F0302020204030204" pitchFamily="34" charset="0"/>
              </a:rPr>
              <a:t>Response rates</a:t>
            </a:r>
          </a:p>
          <a:p>
            <a:pPr lvl="2">
              <a:buClr>
                <a:srgbClr val="4D6F9A"/>
              </a:buClr>
              <a:defRPr/>
            </a:pPr>
            <a:r>
              <a:rPr lang="en-US" sz="2000" dirty="0">
                <a:latin typeface="Calibri Light" panose="020F0302020204030204" pitchFamily="34" charset="0"/>
                <a:cs typeface="Calibri Light" panose="020F0302020204030204" pitchFamily="34" charset="0"/>
              </a:rPr>
              <a:t>HIV incidence</a:t>
            </a:r>
          </a:p>
          <a:p>
            <a:pPr lvl="2">
              <a:buClr>
                <a:srgbClr val="4D6F9A"/>
              </a:buClr>
              <a:defRPr/>
            </a:pPr>
            <a:r>
              <a:rPr lang="en-US" sz="2000" dirty="0">
                <a:latin typeface="Calibri Light" panose="020F0302020204030204" pitchFamily="34" charset="0"/>
                <a:cs typeface="Calibri Light" panose="020F0302020204030204" pitchFamily="34" charset="0"/>
              </a:rPr>
              <a:t>ART exposure</a:t>
            </a:r>
          </a:p>
          <a:p>
            <a:pPr lvl="2">
              <a:buClr>
                <a:srgbClr val="4D6F9A"/>
              </a:buClr>
              <a:defRPr/>
            </a:pPr>
            <a:r>
              <a:rPr lang="en-US" sz="2000" dirty="0">
                <a:latin typeface="Calibri Light" panose="020F0302020204030204" pitchFamily="34" charset="0"/>
                <a:cs typeface="Calibri Light" panose="020F0302020204030204" pitchFamily="34" charset="0"/>
              </a:rPr>
              <a:t>Viral load suppression</a:t>
            </a:r>
          </a:p>
          <a:p>
            <a:pPr lvl="2">
              <a:buClr>
                <a:srgbClr val="4D6F9A"/>
              </a:buClr>
              <a:defRPr/>
            </a:pPr>
            <a:r>
              <a:rPr lang="en-US" sz="2000" dirty="0">
                <a:latin typeface="Calibri Light" panose="020F0302020204030204" pitchFamily="34" charset="0"/>
                <a:cs typeface="Calibri Light" panose="020F0302020204030204" pitchFamily="34" charset="0"/>
              </a:rPr>
              <a:t>90-90-90</a:t>
            </a:r>
          </a:p>
          <a:p>
            <a:pPr lvl="2">
              <a:buClr>
                <a:srgbClr val="4D6F9A"/>
              </a:buClr>
              <a:defRPr/>
            </a:pPr>
            <a:r>
              <a:rPr lang="en-US" sz="2000" dirty="0">
                <a:latin typeface="Calibri Light" panose="020F0302020204030204" pitchFamily="34" charset="0"/>
                <a:cs typeface="Calibri Light" panose="020F0302020204030204" pitchFamily="34" charset="0"/>
              </a:rPr>
              <a:t>HIV prevalence</a:t>
            </a:r>
          </a:p>
          <a:p>
            <a:pPr lvl="2">
              <a:buClr>
                <a:srgbClr val="4D6F9A"/>
              </a:buClr>
              <a:defRPr/>
            </a:pPr>
            <a:r>
              <a:rPr lang="en-ZA" sz="2000" dirty="0">
                <a:latin typeface="Calibri Light" panose="020F0302020204030204" pitchFamily="34" charset="0"/>
                <a:cs typeface="Calibri Light" panose="020F0302020204030204" pitchFamily="34" charset="0"/>
              </a:rPr>
              <a:t>Behavioural</a:t>
            </a:r>
            <a:r>
              <a:rPr lang="en-US" sz="2000" dirty="0">
                <a:latin typeface="Calibri Light" panose="020F0302020204030204" pitchFamily="34" charset="0"/>
                <a:cs typeface="Calibri Light" panose="020F0302020204030204" pitchFamily="34" charset="0"/>
              </a:rPr>
              <a:t> measures</a:t>
            </a:r>
          </a:p>
          <a:p>
            <a:pPr>
              <a:buClr>
                <a:srgbClr val="4D6F9A"/>
              </a:buClr>
              <a:defRPr/>
            </a:pPr>
            <a:r>
              <a:rPr lang="en-US" sz="2800" dirty="0">
                <a:latin typeface="Calibri Light" panose="020F0302020204030204" pitchFamily="34" charset="0"/>
                <a:cs typeface="Calibri Light" panose="020F0302020204030204" pitchFamily="34" charset="0"/>
              </a:rPr>
              <a:t>Conclusions and recommendations</a:t>
            </a:r>
          </a:p>
        </p:txBody>
      </p:sp>
    </p:spTree>
    <p:extLst>
      <p:ext uri="{BB962C8B-B14F-4D97-AF65-F5344CB8AC3E}">
        <p14:creationId xmlns:p14="http://schemas.microsoft.com/office/powerpoint/2010/main" val="117764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260350"/>
            <a:ext cx="7416800" cy="922338"/>
          </a:xfrm>
        </p:spPr>
        <p:txBody>
          <a:bodyPr/>
          <a:lstStyle/>
          <a:p>
            <a:pPr>
              <a:defRPr/>
            </a:pPr>
            <a:r>
              <a:rPr lang="en-ZA" sz="2800" b="1" dirty="0">
                <a:latin typeface="Calibri" panose="020F0502020204030204" pitchFamily="34" charset="0"/>
                <a:cs typeface="Calibri" panose="020F0502020204030204" pitchFamily="34" charset="0"/>
              </a:rPr>
              <a:t>90-90-90 - 15 to 64 years of age</a:t>
            </a:r>
            <a:r>
              <a:rPr lang="en-ZA" sz="2800" dirty="0"/>
              <a:t/>
            </a:r>
            <a:br>
              <a:rPr lang="en-ZA" sz="2800" dirty="0"/>
            </a:br>
            <a:r>
              <a:rPr lang="en-ZA" sz="2800" b="1" dirty="0"/>
              <a:t> </a:t>
            </a:r>
          </a:p>
        </p:txBody>
      </p:sp>
      <p:graphicFrame>
        <p:nvGraphicFramePr>
          <p:cNvPr id="4" name="Chart 3"/>
          <p:cNvGraphicFramePr/>
          <p:nvPr>
            <p:extLst>
              <p:ext uri="{D42A27DB-BD31-4B8C-83A1-F6EECF244321}">
                <p14:modId xmlns:p14="http://schemas.microsoft.com/office/powerpoint/2010/main" val="2672087305"/>
              </p:ext>
            </p:extLst>
          </p:nvPr>
        </p:nvGraphicFramePr>
        <p:xfrm>
          <a:off x="179512" y="908720"/>
          <a:ext cx="8712968" cy="49685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92880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l="-2000" r="-2000"/>
          </a:stretch>
        </a:blipFill>
        <a:effectLst/>
      </p:bgPr>
    </p:bg>
    <p:spTree>
      <p:nvGrpSpPr>
        <p:cNvPr id="1" name=""/>
        <p:cNvGrpSpPr/>
        <p:nvPr/>
      </p:nvGrpSpPr>
      <p:grpSpPr>
        <a:xfrm>
          <a:off x="0" y="0"/>
          <a:ext cx="0" cy="0"/>
          <a:chOff x="0" y="0"/>
          <a:chExt cx="0" cy="0"/>
        </a:xfrm>
      </p:grpSpPr>
      <p:sp>
        <p:nvSpPr>
          <p:cNvPr id="6" name="Text Placeholder 4"/>
          <p:cNvSpPr txBox="1">
            <a:spLocks/>
          </p:cNvSpPr>
          <p:nvPr/>
        </p:nvSpPr>
        <p:spPr bwMode="auto">
          <a:xfrm>
            <a:off x="251520" y="2985645"/>
            <a:ext cx="6264696" cy="886710"/>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4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004287"/>
              </a:buClr>
              <a:buSzTx/>
              <a:buFontTx/>
              <a:buNone/>
              <a:tabLst/>
              <a:defRPr/>
            </a:pPr>
            <a:r>
              <a:rPr kumimoji="0" lang="en-ZA" sz="6600" b="1" u="none" strike="noStrike" kern="0" cap="none" spc="0" normalizeH="0" baseline="0" noProof="0" dirty="0">
                <a:ln>
                  <a:solidFill>
                    <a:srgbClr val="000000"/>
                  </a:solidFill>
                </a:ln>
                <a:solidFill>
                  <a:srgbClr val="F8F8F8"/>
                </a:solidFill>
                <a:effectLst/>
                <a:uLnTx/>
                <a:uFillTx/>
                <a:latin typeface="Calibri" panose="020F0502020204030204" pitchFamily="34" charset="0"/>
                <a:cs typeface="Calibri" panose="020F0502020204030204" pitchFamily="34" charset="0"/>
              </a:rPr>
              <a:t>HIV Prevalence</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33375"/>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2141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ZA" sz="2800" b="1" dirty="0"/>
              <a:t>Overall HIV prevalence</a:t>
            </a:r>
          </a:p>
        </p:txBody>
      </p:sp>
      <p:sp>
        <p:nvSpPr>
          <p:cNvPr id="14" name="Content Placeholder 13"/>
          <p:cNvSpPr>
            <a:spLocks noGrp="1"/>
          </p:cNvSpPr>
          <p:nvPr>
            <p:ph idx="1"/>
          </p:nvPr>
        </p:nvSpPr>
        <p:spPr/>
        <p:txBody>
          <a:bodyPr/>
          <a:lstStyle/>
          <a:p>
            <a:pPr>
              <a:defRPr/>
            </a:pPr>
            <a:endParaRPr lang="en-ZA" sz="2400" dirty="0"/>
          </a:p>
          <a:p>
            <a:pPr>
              <a:buClr>
                <a:srgbClr val="4D6F9A"/>
              </a:buClr>
              <a:defRPr/>
            </a:pPr>
            <a:r>
              <a:rPr lang="en-ZA" sz="2400" dirty="0">
                <a:latin typeface="Calibri Light" panose="020F0302020204030204" pitchFamily="34" charset="0"/>
                <a:cs typeface="Calibri Light" panose="020F0302020204030204" pitchFamily="34" charset="0"/>
              </a:rPr>
              <a:t>The estimate of HIV prevalence among South Africans of all ages in 2017 was 14.0% (95% CI: 13.1-15.0)</a:t>
            </a:r>
          </a:p>
          <a:p>
            <a:pPr>
              <a:buClr>
                <a:srgbClr val="4D6F9A"/>
              </a:buClr>
              <a:defRPr/>
            </a:pPr>
            <a:r>
              <a:rPr lang="en-ZA" sz="2400" dirty="0">
                <a:latin typeface="Calibri Light" panose="020F0302020204030204" pitchFamily="34" charset="0"/>
                <a:cs typeface="Calibri Light" panose="020F0302020204030204" pitchFamily="34" charset="0"/>
              </a:rPr>
              <a:t>This translates to 7.9 million (95%CI:7.1 million - 8.8 million)  PLHIV</a:t>
            </a:r>
          </a:p>
          <a:p>
            <a:pPr>
              <a:buClr>
                <a:srgbClr val="4D6F9A"/>
              </a:buClr>
              <a:defRPr/>
            </a:pPr>
            <a:r>
              <a:rPr lang="en-ZA" sz="2400" dirty="0">
                <a:latin typeface="Calibri Light" panose="020F0302020204030204" pitchFamily="34" charset="0"/>
                <a:cs typeface="Calibri Light" panose="020F0302020204030204" pitchFamily="34" charset="0"/>
              </a:rPr>
              <a:t>This increase is approximately 1.6 million more PLHIV when compared to 2012</a:t>
            </a:r>
          </a:p>
          <a:p>
            <a:pPr>
              <a:buClr>
                <a:srgbClr val="4D6F9A"/>
              </a:buClr>
              <a:defRPr/>
            </a:pPr>
            <a:r>
              <a:rPr lang="en-ZA" sz="2400" dirty="0">
                <a:latin typeface="Calibri Light" panose="020F0302020204030204" pitchFamily="34" charset="0"/>
                <a:cs typeface="Calibri Light" panose="020F0302020204030204" pitchFamily="34" charset="0"/>
              </a:rPr>
              <a:t>2012 estimate of HIV prevalence among South Africans of all ages was 12.2% (95% CI: 11.4-13.1)</a:t>
            </a:r>
          </a:p>
          <a:p>
            <a:pPr>
              <a:defRPr/>
            </a:pPr>
            <a:endParaRPr lang="en-ZA" sz="2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0"/>
            <a:ext cx="7200900" cy="647700"/>
          </a:xfrm>
        </p:spPr>
        <p:txBody>
          <a:bodyPr/>
          <a:lstStyle/>
          <a:p>
            <a:pPr>
              <a:defRPr/>
            </a:pPr>
            <a:r>
              <a:rPr lang="en-ZA" dirty="0"/>
              <a:t/>
            </a:r>
            <a:br>
              <a:rPr lang="en-ZA" dirty="0"/>
            </a:br>
            <a:r>
              <a:rPr lang="en-ZA" sz="2800" b="1" dirty="0">
                <a:latin typeface="Calibri" panose="020F0502020204030204" pitchFamily="34" charset="0"/>
                <a:cs typeface="Calibri" panose="020F0502020204030204" pitchFamily="34" charset="0"/>
              </a:rPr>
              <a:t>HIV prevalence by sex, South Africa, 2017</a:t>
            </a:r>
            <a:endParaRPr lang="en-ZA" b="1" dirty="0">
              <a:latin typeface="Calibri" panose="020F0502020204030204" pitchFamily="34" charset="0"/>
              <a:cs typeface="Calibri" panose="020F0502020204030204" pitchFamily="34" charset="0"/>
            </a:endParaRPr>
          </a:p>
        </p:txBody>
      </p:sp>
      <p:graphicFrame>
        <p:nvGraphicFramePr>
          <p:cNvPr id="5" name="Chart 4"/>
          <p:cNvGraphicFramePr>
            <a:graphicFrameLocks/>
          </p:cNvGraphicFramePr>
          <p:nvPr>
            <p:extLst>
              <p:ext uri="{D42A27DB-BD31-4B8C-83A1-F6EECF244321}">
                <p14:modId xmlns:p14="http://schemas.microsoft.com/office/powerpoint/2010/main" val="2584589111"/>
              </p:ext>
            </p:extLst>
          </p:nvPr>
        </p:nvGraphicFramePr>
        <p:xfrm>
          <a:off x="179512" y="1052736"/>
          <a:ext cx="8569076" cy="504056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ZA" sz="2800" b="1" dirty="0">
                <a:latin typeface="Calibri" panose="020F0502020204030204" pitchFamily="34" charset="0"/>
                <a:cs typeface="Calibri" panose="020F0502020204030204" pitchFamily="34" charset="0"/>
              </a:rPr>
              <a:t>HIV by province, South Africa, 2017</a:t>
            </a:r>
          </a:p>
        </p:txBody>
      </p:sp>
      <p:graphicFrame>
        <p:nvGraphicFramePr>
          <p:cNvPr id="5" name="Chart 4"/>
          <p:cNvGraphicFramePr>
            <a:graphicFrameLocks noGrp="1"/>
          </p:cNvGraphicFramePr>
          <p:nvPr>
            <p:extLst>
              <p:ext uri="{D42A27DB-BD31-4B8C-83A1-F6EECF244321}">
                <p14:modId xmlns:p14="http://schemas.microsoft.com/office/powerpoint/2010/main" val="2775253500"/>
              </p:ext>
            </p:extLst>
          </p:nvPr>
        </p:nvGraphicFramePr>
        <p:xfrm>
          <a:off x="179512" y="1038224"/>
          <a:ext cx="8671118" cy="49830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42107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ZA" sz="2800" b="1" dirty="0">
                <a:latin typeface="Calibri" panose="020F0502020204030204" pitchFamily="34" charset="0"/>
                <a:cs typeface="Calibri" panose="020F0502020204030204" pitchFamily="34" charset="0"/>
              </a:rPr>
              <a:t>HIV by Age and Sex, South Africa (2012 vs 2017)</a:t>
            </a:r>
          </a:p>
        </p:txBody>
      </p:sp>
      <p:grpSp>
        <p:nvGrpSpPr>
          <p:cNvPr id="5" name="Group 4"/>
          <p:cNvGrpSpPr/>
          <p:nvPr/>
        </p:nvGrpSpPr>
        <p:grpSpPr>
          <a:xfrm>
            <a:off x="107504" y="1196752"/>
            <a:ext cx="8856984" cy="5577433"/>
            <a:chOff x="143508" y="1026815"/>
            <a:chExt cx="8856984" cy="5577433"/>
          </a:xfrm>
        </p:grpSpPr>
        <p:graphicFrame>
          <p:nvGraphicFramePr>
            <p:cNvPr id="6" name="Chart 5"/>
            <p:cNvGraphicFramePr>
              <a:graphicFrameLocks/>
            </p:cNvGraphicFramePr>
            <p:nvPr>
              <p:extLst>
                <p:ext uri="{D42A27DB-BD31-4B8C-83A1-F6EECF244321}">
                  <p14:modId xmlns:p14="http://schemas.microsoft.com/office/powerpoint/2010/main" val="4125650277"/>
                </p:ext>
              </p:extLst>
            </p:nvPr>
          </p:nvGraphicFramePr>
          <p:xfrm>
            <a:off x="143508" y="1026815"/>
            <a:ext cx="8856984"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2114836483"/>
                </p:ext>
              </p:extLst>
            </p:nvPr>
          </p:nvGraphicFramePr>
          <p:xfrm>
            <a:off x="143508" y="3770015"/>
            <a:ext cx="8856984" cy="2834233"/>
          </p:xfrm>
          <a:graphic>
            <a:graphicData uri="http://schemas.openxmlformats.org/drawingml/2006/chart">
              <c:chart xmlns:c="http://schemas.openxmlformats.org/drawingml/2006/chart" xmlns:r="http://schemas.openxmlformats.org/officeDocument/2006/relationships" r:id="rId4"/>
            </a:graphicData>
          </a:graphic>
        </p:graphicFrame>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l="-2000" r="-2000"/>
          </a:stretch>
        </a:blipFill>
        <a:effectLst/>
      </p:bgPr>
    </p:bg>
    <p:spTree>
      <p:nvGrpSpPr>
        <p:cNvPr id="1" name=""/>
        <p:cNvGrpSpPr/>
        <p:nvPr/>
      </p:nvGrpSpPr>
      <p:grpSpPr>
        <a:xfrm>
          <a:off x="0" y="0"/>
          <a:ext cx="0" cy="0"/>
          <a:chOff x="0" y="0"/>
          <a:chExt cx="0" cy="0"/>
        </a:xfrm>
      </p:grpSpPr>
      <p:sp>
        <p:nvSpPr>
          <p:cNvPr id="6" name="Text Placeholder 4"/>
          <p:cNvSpPr txBox="1">
            <a:spLocks/>
          </p:cNvSpPr>
          <p:nvPr/>
        </p:nvSpPr>
        <p:spPr bwMode="auto">
          <a:xfrm>
            <a:off x="251520" y="2450879"/>
            <a:ext cx="6264696" cy="1956243"/>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4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buNone/>
              <a:defRPr/>
            </a:pPr>
            <a:r>
              <a:rPr lang="en-ZA" sz="6600" b="1" kern="0" dirty="0">
                <a:ln>
                  <a:solidFill>
                    <a:schemeClr val="bg2"/>
                  </a:solidFill>
                </a:ln>
                <a:solidFill>
                  <a:srgbClr val="F8F8F8"/>
                </a:solidFill>
                <a:latin typeface="Calibri" panose="020F0502020204030204" pitchFamily="34" charset="0"/>
                <a:cs typeface="Calibri" panose="020F0502020204030204" pitchFamily="34" charset="0"/>
              </a:rPr>
              <a:t>Circumcision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33375"/>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7587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ZA" sz="2800" b="1" dirty="0">
                <a:latin typeface="Calibri" panose="020F0502020204030204" pitchFamily="34" charset="0"/>
                <a:cs typeface="Calibri" panose="020F0502020204030204" pitchFamily="34" charset="0"/>
              </a:rPr>
              <a:t>Trends in adult male self-reported circumcision, South Africa, 2002-2017</a:t>
            </a:r>
          </a:p>
        </p:txBody>
      </p:sp>
      <p:graphicFrame>
        <p:nvGraphicFramePr>
          <p:cNvPr id="4" name="Chart 5"/>
          <p:cNvGraphicFramePr>
            <a:graphicFrameLocks/>
          </p:cNvGraphicFramePr>
          <p:nvPr>
            <p:extLst>
              <p:ext uri="{D42A27DB-BD31-4B8C-83A1-F6EECF244321}">
                <p14:modId xmlns:p14="http://schemas.microsoft.com/office/powerpoint/2010/main" val="3929326277"/>
              </p:ext>
            </p:extLst>
          </p:nvPr>
        </p:nvGraphicFramePr>
        <p:xfrm>
          <a:off x="273050" y="1484313"/>
          <a:ext cx="8826500" cy="4791075"/>
        </p:xfrm>
        <a:graphic>
          <a:graphicData uri="http://schemas.openxmlformats.org/presentationml/2006/ole">
            <mc:AlternateContent xmlns:mc="http://schemas.openxmlformats.org/markup-compatibility/2006">
              <mc:Choice xmlns:v="urn:schemas-microsoft-com:vml" Requires="v">
                <p:oleObj spid="_x0000_s51226" name="Worksheet" r:id="rId4" imgW="8648690" imgH="4274884" progId="Excel.Sheet.8">
                  <p:embed/>
                </p:oleObj>
              </mc:Choice>
              <mc:Fallback>
                <p:oleObj name="Worksheet" r:id="rId4" imgW="8648690" imgH="4274884" progId="Excel.Sheet.8">
                  <p:embed/>
                  <p:pic>
                    <p:nvPicPr>
                      <p:cNvPr id="49155" name="Chart 5"/>
                      <p:cNvPicPr>
                        <a:picLocks noChangeArrowheads="1"/>
                      </p:cNvPicPr>
                      <p:nvPr/>
                    </p:nvPicPr>
                    <p:blipFill>
                      <a:blip r:embed="rId5"/>
                      <a:srcRect/>
                      <a:stretch>
                        <a:fillRect/>
                      </a:stretch>
                    </p:blipFill>
                    <p:spPr bwMode="auto">
                      <a:xfrm>
                        <a:off x="273050" y="1484313"/>
                        <a:ext cx="8826500" cy="4791075"/>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960786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l="-2000" r="-2000"/>
          </a:stretch>
        </a:blipFill>
        <a:effectLst/>
      </p:bgPr>
    </p:bg>
    <p:spTree>
      <p:nvGrpSpPr>
        <p:cNvPr id="1" name=""/>
        <p:cNvGrpSpPr/>
        <p:nvPr/>
      </p:nvGrpSpPr>
      <p:grpSpPr>
        <a:xfrm>
          <a:off x="0" y="0"/>
          <a:ext cx="0" cy="0"/>
          <a:chOff x="0" y="0"/>
          <a:chExt cx="0" cy="0"/>
        </a:xfrm>
      </p:grpSpPr>
      <p:sp>
        <p:nvSpPr>
          <p:cNvPr id="6" name="Text Placeholder 4"/>
          <p:cNvSpPr txBox="1">
            <a:spLocks/>
          </p:cNvSpPr>
          <p:nvPr/>
        </p:nvSpPr>
        <p:spPr bwMode="auto">
          <a:xfrm>
            <a:off x="251520" y="2450879"/>
            <a:ext cx="6264696" cy="1956243"/>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4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buClr>
                <a:srgbClr val="004287"/>
              </a:buClr>
              <a:buFontTx/>
              <a:buNone/>
              <a:defRPr/>
            </a:pPr>
            <a:r>
              <a:rPr lang="en-ZA" sz="6600" b="1" kern="0" dirty="0">
                <a:ln>
                  <a:solidFill>
                    <a:srgbClr val="000000"/>
                  </a:solidFill>
                </a:ln>
                <a:solidFill>
                  <a:srgbClr val="F8F8F8"/>
                </a:solidFill>
                <a:latin typeface="Calibri" panose="020F0502020204030204" pitchFamily="34" charset="0"/>
                <a:cs typeface="Calibri" panose="020F0502020204030204" pitchFamily="34" charset="0"/>
              </a:rPr>
              <a:t>Behavioural Measures:</a:t>
            </a:r>
          </a:p>
          <a:p>
            <a:pPr marL="0" indent="0">
              <a:buClr>
                <a:srgbClr val="004287"/>
              </a:buClr>
              <a:buNone/>
              <a:defRPr/>
            </a:pPr>
            <a:r>
              <a:rPr lang="en-ZA" sz="3600" b="1" kern="0" dirty="0">
                <a:ln>
                  <a:solidFill>
                    <a:srgbClr val="000000"/>
                  </a:solidFill>
                </a:ln>
                <a:solidFill>
                  <a:srgbClr val="F8F8F8"/>
                </a:solidFill>
                <a:latin typeface="Calibri" panose="020F0502020204030204" pitchFamily="34" charset="0"/>
                <a:cs typeface="Calibri" panose="020F0502020204030204" pitchFamily="34" charset="0"/>
              </a:rPr>
              <a:t>Condom Use &amp; Sexual Partnerships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33375"/>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2827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0063" y="0"/>
            <a:ext cx="7310437" cy="993775"/>
          </a:xfrm>
        </p:spPr>
        <p:txBody>
          <a:bodyPr/>
          <a:lstStyle/>
          <a:p>
            <a:pPr>
              <a:defRPr/>
            </a:pPr>
            <a:r>
              <a:rPr lang="en-ZA" sz="2800" b="1" dirty="0">
                <a:latin typeface="Calibri" panose="020F0502020204030204" pitchFamily="34" charset="0"/>
                <a:cs typeface="Calibri" panose="020F0502020204030204" pitchFamily="34" charset="0"/>
              </a:rPr>
              <a:t>Condom use at last sex, South Africa, 2002-2017</a:t>
            </a:r>
          </a:p>
        </p:txBody>
      </p:sp>
      <p:grpSp>
        <p:nvGrpSpPr>
          <p:cNvPr id="13" name="Group 12"/>
          <p:cNvGrpSpPr/>
          <p:nvPr/>
        </p:nvGrpSpPr>
        <p:grpSpPr>
          <a:xfrm>
            <a:off x="0" y="1285072"/>
            <a:ext cx="9095391" cy="5217667"/>
            <a:chOff x="0" y="1285072"/>
            <a:chExt cx="9095391" cy="5217667"/>
          </a:xfrm>
        </p:grpSpPr>
        <p:graphicFrame>
          <p:nvGraphicFramePr>
            <p:cNvPr id="19" name="Chart 18"/>
            <p:cNvGraphicFramePr>
              <a:graphicFrameLocks/>
            </p:cNvGraphicFramePr>
            <p:nvPr>
              <p:extLst>
                <p:ext uri="{D42A27DB-BD31-4B8C-83A1-F6EECF244321}">
                  <p14:modId xmlns:p14="http://schemas.microsoft.com/office/powerpoint/2010/main" val="1804499201"/>
                </p:ext>
              </p:extLst>
            </p:nvPr>
          </p:nvGraphicFramePr>
          <p:xfrm>
            <a:off x="0" y="1285073"/>
            <a:ext cx="3635896" cy="52176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19"/>
            <p:cNvGraphicFramePr>
              <a:graphicFrameLocks/>
            </p:cNvGraphicFramePr>
            <p:nvPr>
              <p:extLst>
                <p:ext uri="{D42A27DB-BD31-4B8C-83A1-F6EECF244321}">
                  <p14:modId xmlns:p14="http://schemas.microsoft.com/office/powerpoint/2010/main" val="2098513825"/>
                </p:ext>
              </p:extLst>
            </p:nvPr>
          </p:nvGraphicFramePr>
          <p:xfrm>
            <a:off x="3594552" y="1285073"/>
            <a:ext cx="2834640" cy="5217665"/>
          </p:xfrm>
          <a:graphic>
            <a:graphicData uri="http://schemas.openxmlformats.org/drawingml/2006/chart">
              <c:chart xmlns:c="http://schemas.openxmlformats.org/drawingml/2006/chart" xmlns:r="http://schemas.openxmlformats.org/officeDocument/2006/relationships" r:id="rId4"/>
            </a:graphicData>
          </a:graphic>
        </p:graphicFrame>
        <p:pic>
          <p:nvPicPr>
            <p:cNvPr id="21" name="Picture 20"/>
            <p:cNvPicPr/>
            <p:nvPr/>
          </p:nvPicPr>
          <p:blipFill rotWithShape="1">
            <a:blip r:embed="rId5">
              <a:extLst>
                <a:ext uri="{28A0092B-C50C-407E-A947-70E740481C1C}">
                  <a14:useLocalDpi xmlns:a14="http://schemas.microsoft.com/office/drawing/2010/main" val="0"/>
                </a:ext>
              </a:extLst>
            </a:blip>
            <a:srcRect l="11468" t="3318" r="10415" b="86175"/>
            <a:stretch/>
          </p:blipFill>
          <p:spPr bwMode="auto">
            <a:xfrm>
              <a:off x="2781300" y="1348161"/>
              <a:ext cx="3581400" cy="289560"/>
            </a:xfrm>
            <a:prstGeom prst="rect">
              <a:avLst/>
            </a:prstGeom>
            <a:noFill/>
            <a:ln w="3175">
              <a:solidFill>
                <a:schemeClr val="tx1"/>
              </a:solidFill>
            </a:ln>
            <a:extLst>
              <a:ext uri="{53640926-AAD7-44D8-BBD7-CCE9431645EC}">
                <a14:shadowObscured xmlns:a14="http://schemas.microsoft.com/office/drawing/2010/main"/>
              </a:ext>
            </a:extLst>
          </p:spPr>
        </p:pic>
        <p:graphicFrame>
          <p:nvGraphicFramePr>
            <p:cNvPr id="22" name="Chart 21"/>
            <p:cNvGraphicFramePr>
              <a:graphicFrameLocks/>
            </p:cNvGraphicFramePr>
            <p:nvPr>
              <p:extLst>
                <p:ext uri="{D42A27DB-BD31-4B8C-83A1-F6EECF244321}">
                  <p14:modId xmlns:p14="http://schemas.microsoft.com/office/powerpoint/2010/main" val="3709169348"/>
                </p:ext>
              </p:extLst>
            </p:nvPr>
          </p:nvGraphicFramePr>
          <p:xfrm>
            <a:off x="6389427" y="1285072"/>
            <a:ext cx="2705964" cy="5217666"/>
          </p:xfrm>
          <a:graphic>
            <a:graphicData uri="http://schemas.openxmlformats.org/drawingml/2006/chart">
              <c:chart xmlns:c="http://schemas.openxmlformats.org/drawingml/2006/chart" xmlns:r="http://schemas.openxmlformats.org/officeDocument/2006/relationships" r:id="rId6"/>
            </a:graphicData>
          </a:graphic>
        </p:graphicFrame>
      </p:grpSp>
    </p:spTree>
    <p:extLst>
      <p:ext uri="{BB962C8B-B14F-4D97-AF65-F5344CB8AC3E}">
        <p14:creationId xmlns:p14="http://schemas.microsoft.com/office/powerpoint/2010/main" val="41670235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800" b="1" dirty="0"/>
              <a:t>Introduction (1/2)</a:t>
            </a:r>
          </a:p>
        </p:txBody>
      </p:sp>
      <p:sp>
        <p:nvSpPr>
          <p:cNvPr id="3" name="Content Placeholder 2"/>
          <p:cNvSpPr>
            <a:spLocks noGrp="1"/>
          </p:cNvSpPr>
          <p:nvPr>
            <p:ph idx="1"/>
          </p:nvPr>
        </p:nvSpPr>
        <p:spPr>
          <a:xfrm>
            <a:off x="457200" y="1268760"/>
            <a:ext cx="8229600" cy="4525963"/>
          </a:xfrm>
        </p:spPr>
        <p:txBody>
          <a:bodyPr/>
          <a:lstStyle/>
          <a:p>
            <a:pPr>
              <a:buClr>
                <a:srgbClr val="4D6F9A"/>
              </a:buClr>
              <a:defRPr/>
            </a:pPr>
            <a:r>
              <a:rPr lang="en-ZA" sz="2400" dirty="0">
                <a:latin typeface="Calibri Light" panose="020F0302020204030204" pitchFamily="34" charset="0"/>
                <a:cs typeface="Calibri Light" panose="020F0302020204030204" pitchFamily="34" charset="0"/>
              </a:rPr>
              <a:t>South Africa has the biggest HIV epidemic in the world, with an estimated 7.1 million people living with HIV (UNAIDS Data, 2017)</a:t>
            </a:r>
          </a:p>
          <a:p>
            <a:pPr>
              <a:buClr>
                <a:srgbClr val="4D6F9A"/>
              </a:buClr>
              <a:defRPr/>
            </a:pPr>
            <a:r>
              <a:rPr lang="en-ZA" sz="2400" dirty="0">
                <a:latin typeface="Calibri Light" panose="020F0302020204030204" pitchFamily="34" charset="0"/>
                <a:cs typeface="Calibri Light" panose="020F0302020204030204" pitchFamily="34" charset="0"/>
              </a:rPr>
              <a:t>The country has the largest ART programme in the world, which has undergone even more expansion in 2016 with the implementation of </a:t>
            </a:r>
            <a:r>
              <a:rPr lang="en-ZA" sz="2400" dirty="0" smtClean="0">
                <a:latin typeface="Calibri Light" panose="020F0302020204030204" pitchFamily="34" charset="0"/>
                <a:cs typeface="Calibri Light" panose="020F0302020204030204" pitchFamily="34" charset="0"/>
              </a:rPr>
              <a:t>‘universal test </a:t>
            </a:r>
            <a:r>
              <a:rPr lang="en-ZA" sz="2400" dirty="0">
                <a:latin typeface="Calibri Light" panose="020F0302020204030204" pitchFamily="34" charset="0"/>
                <a:cs typeface="Calibri Light" panose="020F0302020204030204" pitchFamily="34" charset="0"/>
              </a:rPr>
              <a:t>and treat’ </a:t>
            </a:r>
            <a:r>
              <a:rPr lang="en-ZA" sz="2400" dirty="0" smtClean="0">
                <a:latin typeface="Calibri Light" panose="020F0302020204030204" pitchFamily="34" charset="0"/>
                <a:cs typeface="Calibri Light" panose="020F0302020204030204" pitchFamily="34" charset="0"/>
              </a:rPr>
              <a:t>policy</a:t>
            </a:r>
            <a:endParaRPr lang="en-ZA" sz="2400" dirty="0">
              <a:latin typeface="Calibri Light" panose="020F0302020204030204" pitchFamily="34" charset="0"/>
              <a:cs typeface="Calibri Light" panose="020F0302020204030204" pitchFamily="34" charset="0"/>
            </a:endParaRPr>
          </a:p>
          <a:p>
            <a:pPr>
              <a:buClr>
                <a:srgbClr val="4D6F9A"/>
              </a:buClr>
              <a:defRPr/>
            </a:pPr>
            <a:r>
              <a:rPr lang="en-ZA" sz="2400" dirty="0">
                <a:latin typeface="Calibri Light" panose="020F0302020204030204" pitchFamily="34" charset="0"/>
                <a:cs typeface="Calibri Light" panose="020F0302020204030204" pitchFamily="34" charset="0"/>
              </a:rPr>
              <a:t>The national HIV response is coordinated by the South African National AIDS Council</a:t>
            </a:r>
          </a:p>
          <a:p>
            <a:pPr>
              <a:buClr>
                <a:srgbClr val="4D6F9A"/>
              </a:buClr>
              <a:defRPr/>
            </a:pPr>
            <a:r>
              <a:rPr lang="en-ZA" sz="2400" dirty="0">
                <a:latin typeface="Calibri Light" panose="020F0302020204030204" pitchFamily="34" charset="0"/>
                <a:cs typeface="Calibri Light" panose="020F0302020204030204" pitchFamily="34" charset="0"/>
              </a:rPr>
              <a:t>HIV surveillance has been key in monitoring the response to the epidemic</a:t>
            </a:r>
            <a:r>
              <a:rPr lang="en-ZA" sz="2800" dirty="0">
                <a:latin typeface="Calibri Light" panose="020F0302020204030204" pitchFamily="34" charset="0"/>
                <a:cs typeface="Calibri Light" panose="020F0302020204030204" pitchFamily="34" charset="0"/>
              </a:rPr>
              <a:t/>
            </a:r>
            <a:br>
              <a:rPr lang="en-ZA" sz="2800" dirty="0">
                <a:latin typeface="Calibri Light" panose="020F0302020204030204" pitchFamily="34" charset="0"/>
                <a:cs typeface="Calibri Light" panose="020F0302020204030204" pitchFamily="34" charset="0"/>
              </a:rPr>
            </a:br>
            <a:r>
              <a:rPr lang="en-ZA" dirty="0"/>
              <a:t> </a:t>
            </a:r>
          </a:p>
        </p:txBody>
      </p:sp>
    </p:spTree>
    <p:extLst>
      <p:ext uri="{BB962C8B-B14F-4D97-AF65-F5344CB8AC3E}">
        <p14:creationId xmlns:p14="http://schemas.microsoft.com/office/powerpoint/2010/main" val="23433285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ZA" sz="2800" b="1" dirty="0">
                <a:latin typeface="Calibri" panose="020F0502020204030204" pitchFamily="34" charset="0"/>
                <a:cs typeface="Calibri" panose="020F0502020204030204" pitchFamily="34" charset="0"/>
              </a:rPr>
              <a:t>Sexual debut among respondents aged 15–24 years, South Africa, 2002 - 2017 </a:t>
            </a:r>
          </a:p>
        </p:txBody>
      </p:sp>
      <p:graphicFrame>
        <p:nvGraphicFramePr>
          <p:cNvPr id="5" name="Chart 4"/>
          <p:cNvGraphicFramePr>
            <a:graphicFrameLocks/>
          </p:cNvGraphicFramePr>
          <p:nvPr>
            <p:extLst>
              <p:ext uri="{D42A27DB-BD31-4B8C-83A1-F6EECF244321}">
                <p14:modId xmlns:p14="http://schemas.microsoft.com/office/powerpoint/2010/main" val="2945041829"/>
              </p:ext>
            </p:extLst>
          </p:nvPr>
        </p:nvGraphicFramePr>
        <p:xfrm>
          <a:off x="323528" y="1412776"/>
          <a:ext cx="8568952" cy="46085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690243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6CE5DC-912B-F848-B78E-7681F08E3313}"/>
              </a:ext>
            </a:extLst>
          </p:cNvPr>
          <p:cNvSpPr/>
          <p:nvPr/>
        </p:nvSpPr>
        <p:spPr>
          <a:xfrm>
            <a:off x="0" y="1073062"/>
            <a:ext cx="9144000" cy="5563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51719" y="72249"/>
            <a:ext cx="6931123" cy="647511"/>
          </a:xfrm>
        </p:spPr>
        <p:txBody>
          <a:bodyPr/>
          <a:lstStyle/>
          <a:p>
            <a:pPr>
              <a:defRPr/>
            </a:pPr>
            <a:r>
              <a:rPr lang="en-ZA" sz="2800" b="1" dirty="0">
                <a:latin typeface="Calibri" panose="020F0502020204030204" pitchFamily="34" charset="0"/>
                <a:cs typeface="Calibri" panose="020F0502020204030204" pitchFamily="34" charset="0"/>
              </a:rPr>
              <a:t>Multiple partners in the last 12 months, South Africa, 2002-2017</a:t>
            </a:r>
            <a:endParaRPr lang="en-ZA" b="1" dirty="0">
              <a:latin typeface="Calibri" panose="020F0502020204030204" pitchFamily="34" charset="0"/>
              <a:cs typeface="Calibri" panose="020F0502020204030204" pitchFamily="34" charset="0"/>
            </a:endParaRPr>
          </a:p>
        </p:txBody>
      </p:sp>
      <p:graphicFrame>
        <p:nvGraphicFramePr>
          <p:cNvPr id="7" name="Chart 6"/>
          <p:cNvGraphicFramePr>
            <a:graphicFrameLocks/>
          </p:cNvGraphicFramePr>
          <p:nvPr>
            <p:extLst>
              <p:ext uri="{D42A27DB-BD31-4B8C-83A1-F6EECF244321}">
                <p14:modId xmlns:p14="http://schemas.microsoft.com/office/powerpoint/2010/main" val="4124415967"/>
              </p:ext>
            </p:extLst>
          </p:nvPr>
        </p:nvGraphicFramePr>
        <p:xfrm>
          <a:off x="40744" y="1073062"/>
          <a:ext cx="3563889" cy="55632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3084132348"/>
              </p:ext>
            </p:extLst>
          </p:nvPr>
        </p:nvGraphicFramePr>
        <p:xfrm>
          <a:off x="3602391" y="1255023"/>
          <a:ext cx="2701877" cy="538133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p:cNvGraphicFramePr>
            <a:graphicFrameLocks/>
          </p:cNvGraphicFramePr>
          <p:nvPr>
            <p:extLst>
              <p:ext uri="{D42A27DB-BD31-4B8C-83A1-F6EECF244321}">
                <p14:modId xmlns:p14="http://schemas.microsoft.com/office/powerpoint/2010/main" val="2552709771"/>
              </p:ext>
            </p:extLst>
          </p:nvPr>
        </p:nvGraphicFramePr>
        <p:xfrm>
          <a:off x="6218557" y="1247985"/>
          <a:ext cx="2880320" cy="5395415"/>
        </p:xfrm>
        <a:graphic>
          <a:graphicData uri="http://schemas.openxmlformats.org/drawingml/2006/chart">
            <c:chart xmlns:c="http://schemas.openxmlformats.org/drawingml/2006/chart" xmlns:r="http://schemas.openxmlformats.org/officeDocument/2006/relationships" r:id="rId5"/>
          </a:graphicData>
        </a:graphic>
      </p:graphicFrame>
      <p:pic>
        <p:nvPicPr>
          <p:cNvPr id="13" name="Picture 12"/>
          <p:cNvPicPr/>
          <p:nvPr/>
        </p:nvPicPr>
        <p:blipFill rotWithShape="1">
          <a:blip r:embed="rId6">
            <a:extLst>
              <a:ext uri="{28A0092B-C50C-407E-A947-70E740481C1C}">
                <a14:useLocalDpi xmlns:a14="http://schemas.microsoft.com/office/drawing/2010/main" val="0"/>
              </a:ext>
            </a:extLst>
          </a:blip>
          <a:srcRect l="11468" t="3318" r="10415" b="86175"/>
          <a:stretch/>
        </p:blipFill>
        <p:spPr bwMode="auto">
          <a:xfrm>
            <a:off x="3602391" y="1073061"/>
            <a:ext cx="3581400" cy="289560"/>
          </a:xfrm>
          <a:prstGeom prst="rect">
            <a:avLst/>
          </a:prstGeom>
          <a:noFill/>
          <a:ln w="3175">
            <a:solidFill>
              <a:schemeClr val="tx1"/>
            </a:solidFill>
          </a:ln>
          <a:extLst>
            <a:ext uri="{53640926-AAD7-44D8-BBD7-CCE9431645EC}">
              <a14:shadowObscured xmlns:a14="http://schemas.microsoft.com/office/drawing/2010/main"/>
            </a:ext>
          </a:extLst>
        </p:spPr>
      </p:pic>
      <p:cxnSp>
        <p:nvCxnSpPr>
          <p:cNvPr id="14" name="Straight Connector 13"/>
          <p:cNvCxnSpPr/>
          <p:nvPr/>
        </p:nvCxnSpPr>
        <p:spPr>
          <a:xfrm flipV="1">
            <a:off x="3563888" y="1406840"/>
            <a:ext cx="0" cy="454244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291072" y="1406840"/>
            <a:ext cx="0" cy="454244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2250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115888"/>
            <a:ext cx="7380287" cy="922337"/>
          </a:xfrm>
        </p:spPr>
        <p:txBody>
          <a:bodyPr/>
          <a:lstStyle/>
          <a:p>
            <a:pPr>
              <a:defRPr/>
            </a:pPr>
            <a:r>
              <a:rPr lang="en-ZA" sz="2400" b="1" dirty="0">
                <a:latin typeface="Calibri" panose="020F0502020204030204" pitchFamily="34" charset="0"/>
                <a:cs typeface="Calibri" panose="020F0502020204030204" pitchFamily="34" charset="0"/>
              </a:rPr>
              <a:t>Age-disparate sexual relationships in 15-19 years age group by sex, South Africa, 2002-2017</a:t>
            </a:r>
          </a:p>
        </p:txBody>
      </p:sp>
      <p:graphicFrame>
        <p:nvGraphicFramePr>
          <p:cNvPr id="5" name="Chart 4"/>
          <p:cNvGraphicFramePr>
            <a:graphicFrameLocks noGrp="1"/>
          </p:cNvGraphicFramePr>
          <p:nvPr>
            <p:extLst>
              <p:ext uri="{D42A27DB-BD31-4B8C-83A1-F6EECF244321}">
                <p14:modId xmlns:p14="http://schemas.microsoft.com/office/powerpoint/2010/main" val="642773091"/>
              </p:ext>
            </p:extLst>
          </p:nvPr>
        </p:nvGraphicFramePr>
        <p:xfrm>
          <a:off x="755576" y="1165859"/>
          <a:ext cx="8496944" cy="457621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525040" y="5603571"/>
            <a:ext cx="8536311" cy="276999"/>
          </a:xfrm>
          <a:prstGeom prst="rect">
            <a:avLst/>
          </a:prstGeom>
          <a:noFill/>
        </p:spPr>
        <p:txBody>
          <a:bodyPr wrap="none" rtlCol="0">
            <a:spAutoFit/>
          </a:bodyPr>
          <a:lstStyle/>
          <a:p>
            <a:r>
              <a:rPr lang="en-US" sz="1200" dirty="0"/>
              <a:t>*Numbers reported for males with a partner 5 or more years older than them are few and should be interpreted with caution</a:t>
            </a:r>
          </a:p>
        </p:txBody>
      </p:sp>
    </p:spTree>
    <p:extLst>
      <p:ext uri="{BB962C8B-B14F-4D97-AF65-F5344CB8AC3E}">
        <p14:creationId xmlns:p14="http://schemas.microsoft.com/office/powerpoint/2010/main" val="3717245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l="-2000" r="-2000"/>
          </a:stretch>
        </a:blipFill>
        <a:effectLst/>
      </p:bgPr>
    </p:bg>
    <p:spTree>
      <p:nvGrpSpPr>
        <p:cNvPr id="1" name=""/>
        <p:cNvGrpSpPr/>
        <p:nvPr/>
      </p:nvGrpSpPr>
      <p:grpSpPr>
        <a:xfrm>
          <a:off x="0" y="0"/>
          <a:ext cx="0" cy="0"/>
          <a:chOff x="0" y="0"/>
          <a:chExt cx="0" cy="0"/>
        </a:xfrm>
      </p:grpSpPr>
      <p:sp>
        <p:nvSpPr>
          <p:cNvPr id="6" name="Text Placeholder 4"/>
          <p:cNvSpPr txBox="1">
            <a:spLocks/>
          </p:cNvSpPr>
          <p:nvPr/>
        </p:nvSpPr>
        <p:spPr bwMode="auto">
          <a:xfrm>
            <a:off x="251520" y="2450879"/>
            <a:ext cx="5400600" cy="1956243"/>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4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buClr>
                <a:srgbClr val="004287"/>
              </a:buClr>
              <a:buFontTx/>
              <a:buNone/>
              <a:defRPr/>
            </a:pPr>
            <a:r>
              <a:rPr lang="en-ZA" sz="6600" kern="0" dirty="0">
                <a:ln>
                  <a:solidFill>
                    <a:srgbClr val="000000"/>
                  </a:solidFill>
                </a:ln>
                <a:solidFill>
                  <a:srgbClr val="F8F8F8"/>
                </a:solidFill>
              </a:rPr>
              <a:t>Behavioural Measures:</a:t>
            </a:r>
          </a:p>
          <a:p>
            <a:pPr marL="0" indent="0">
              <a:buClr>
                <a:srgbClr val="004287"/>
              </a:buClr>
              <a:buFontTx/>
              <a:buNone/>
              <a:defRPr/>
            </a:pPr>
            <a:r>
              <a:rPr lang="en-ZA" sz="3600" kern="0" dirty="0">
                <a:ln>
                  <a:solidFill>
                    <a:srgbClr val="000000"/>
                  </a:solidFill>
                </a:ln>
                <a:solidFill>
                  <a:srgbClr val="F8F8F8"/>
                </a:solidFill>
              </a:rPr>
              <a:t>Perceptions, Knowledge &amp; SBCC</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33375"/>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7786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ZA" sz="2800" b="1" dirty="0"/>
              <a:t>HIV status by perceived risk </a:t>
            </a:r>
            <a:r>
              <a:rPr lang="en-ZA" sz="2800" b="1"/>
              <a:t>of HIV, South Africa, </a:t>
            </a:r>
            <a:r>
              <a:rPr lang="en-ZA" sz="2800" b="1" dirty="0"/>
              <a:t>2017</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87965959"/>
              </p:ext>
            </p:extLst>
          </p:nvPr>
        </p:nvGraphicFramePr>
        <p:xfrm>
          <a:off x="395536" y="1268760"/>
          <a:ext cx="8425186" cy="4321175"/>
        </p:xfrm>
        <a:graphic>
          <a:graphicData uri="http://schemas.openxmlformats.org/drawingml/2006/table">
            <a:tbl>
              <a:tblPr firstRow="1" firstCol="1" bandRow="1">
                <a:tableStyleId>{5C22544A-7EE6-4342-B048-85BDC9FD1C3A}</a:tableStyleId>
              </a:tblPr>
              <a:tblGrid>
                <a:gridCol w="1182730">
                  <a:extLst>
                    <a:ext uri="{9D8B030D-6E8A-4147-A177-3AD203B41FA5}">
                      <a16:colId xmlns:a16="http://schemas.microsoft.com/office/drawing/2014/main" val="20000"/>
                    </a:ext>
                  </a:extLst>
                </a:gridCol>
                <a:gridCol w="1207076">
                  <a:extLst>
                    <a:ext uri="{9D8B030D-6E8A-4147-A177-3AD203B41FA5}">
                      <a16:colId xmlns:a16="http://schemas.microsoft.com/office/drawing/2014/main" val="20001"/>
                    </a:ext>
                  </a:extLst>
                </a:gridCol>
                <a:gridCol w="1066826">
                  <a:extLst>
                    <a:ext uri="{9D8B030D-6E8A-4147-A177-3AD203B41FA5}">
                      <a16:colId xmlns:a16="http://schemas.microsoft.com/office/drawing/2014/main" val="20002"/>
                    </a:ext>
                  </a:extLst>
                </a:gridCol>
                <a:gridCol w="1347326">
                  <a:extLst>
                    <a:ext uri="{9D8B030D-6E8A-4147-A177-3AD203B41FA5}">
                      <a16:colId xmlns:a16="http://schemas.microsoft.com/office/drawing/2014/main" val="20003"/>
                    </a:ext>
                  </a:extLst>
                </a:gridCol>
                <a:gridCol w="1207076">
                  <a:extLst>
                    <a:ext uri="{9D8B030D-6E8A-4147-A177-3AD203B41FA5}">
                      <a16:colId xmlns:a16="http://schemas.microsoft.com/office/drawing/2014/main" val="20004"/>
                    </a:ext>
                  </a:extLst>
                </a:gridCol>
                <a:gridCol w="1045998">
                  <a:extLst>
                    <a:ext uri="{9D8B030D-6E8A-4147-A177-3AD203B41FA5}">
                      <a16:colId xmlns:a16="http://schemas.microsoft.com/office/drawing/2014/main" val="20005"/>
                    </a:ext>
                  </a:extLst>
                </a:gridCol>
                <a:gridCol w="1368154">
                  <a:extLst>
                    <a:ext uri="{9D8B030D-6E8A-4147-A177-3AD203B41FA5}">
                      <a16:colId xmlns:a16="http://schemas.microsoft.com/office/drawing/2014/main" val="20006"/>
                    </a:ext>
                  </a:extLst>
                </a:gridCol>
              </a:tblGrid>
              <a:tr h="864235">
                <a:tc rowSpan="2">
                  <a:txBody>
                    <a:bodyPr/>
                    <a:lstStyle/>
                    <a:p>
                      <a:pPr algn="ctr">
                        <a:lnSpc>
                          <a:spcPct val="115000"/>
                        </a:lnSpc>
                        <a:spcAft>
                          <a:spcPts val="0"/>
                        </a:spcAft>
                      </a:pPr>
                      <a:r>
                        <a:rPr lang="en-ZA" sz="2000" dirty="0">
                          <a:solidFill>
                            <a:schemeClr val="bg1"/>
                          </a:solidFill>
                          <a:effectLst/>
                        </a:rPr>
                        <a:t>Sex</a:t>
                      </a:r>
                      <a:endParaRPr lang="en-ZA"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3B6F9D"/>
                    </a:solidFill>
                  </a:tcPr>
                </a:tc>
                <a:tc gridSpan="3">
                  <a:txBody>
                    <a:bodyPr/>
                    <a:lstStyle/>
                    <a:p>
                      <a:pPr algn="ctr">
                        <a:lnSpc>
                          <a:spcPct val="115000"/>
                        </a:lnSpc>
                        <a:spcAft>
                          <a:spcPts val="0"/>
                        </a:spcAft>
                      </a:pPr>
                      <a:r>
                        <a:rPr lang="en-ZA" sz="2000" dirty="0">
                          <a:solidFill>
                            <a:schemeClr val="bg1"/>
                          </a:solidFill>
                          <a:effectLst/>
                        </a:rPr>
                        <a:t>Low-risk perception</a:t>
                      </a:r>
                      <a:endParaRPr lang="en-ZA"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3B6F9D"/>
                    </a:solidFill>
                  </a:tcPr>
                </a:tc>
                <a:tc hMerge="1">
                  <a:txBody>
                    <a:bodyPr/>
                    <a:lstStyle/>
                    <a:p>
                      <a:endParaRPr lang="en-ZA"/>
                    </a:p>
                  </a:txBody>
                  <a:tcPr/>
                </a:tc>
                <a:tc hMerge="1">
                  <a:txBody>
                    <a:bodyPr/>
                    <a:lstStyle/>
                    <a:p>
                      <a:endParaRPr lang="en-ZA"/>
                    </a:p>
                  </a:txBody>
                  <a:tcPr/>
                </a:tc>
                <a:tc gridSpan="3">
                  <a:txBody>
                    <a:bodyPr/>
                    <a:lstStyle/>
                    <a:p>
                      <a:pPr algn="ctr">
                        <a:lnSpc>
                          <a:spcPct val="115000"/>
                        </a:lnSpc>
                        <a:spcAft>
                          <a:spcPts val="0"/>
                        </a:spcAft>
                      </a:pPr>
                      <a:r>
                        <a:rPr lang="en-ZA" sz="2000" dirty="0">
                          <a:solidFill>
                            <a:schemeClr val="bg1"/>
                          </a:solidFill>
                          <a:effectLst/>
                        </a:rPr>
                        <a:t>High-risk perception</a:t>
                      </a:r>
                      <a:endParaRPr lang="en-ZA"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3B6F9D"/>
                    </a:solidFill>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0000"/>
                  </a:ext>
                </a:extLst>
              </a:tr>
              <a:tr h="864235">
                <a:tc vMerge="1">
                  <a:txBody>
                    <a:bodyPr/>
                    <a:lstStyle/>
                    <a:p>
                      <a:endParaRPr lang="en-ZA"/>
                    </a:p>
                  </a:txBody>
                  <a:tcPr/>
                </a:tc>
                <a:tc>
                  <a:txBody>
                    <a:bodyPr/>
                    <a:lstStyle/>
                    <a:p>
                      <a:pPr algn="ctr">
                        <a:lnSpc>
                          <a:spcPct val="115000"/>
                        </a:lnSpc>
                        <a:spcAft>
                          <a:spcPts val="0"/>
                        </a:spcAft>
                      </a:pPr>
                      <a:r>
                        <a:rPr lang="en-ZA" sz="2000" dirty="0">
                          <a:effectLst/>
                        </a:rPr>
                        <a:t>n</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lnSpc>
                          <a:spcPct val="115000"/>
                        </a:lnSpc>
                        <a:spcAft>
                          <a:spcPts val="0"/>
                        </a:spcAft>
                      </a:pPr>
                      <a:r>
                        <a:rPr lang="en-ZA" sz="2000" dirty="0">
                          <a:effectLst/>
                        </a:rPr>
                        <a:t>HIV + (%)</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lnSpc>
                          <a:spcPct val="115000"/>
                        </a:lnSpc>
                        <a:spcAft>
                          <a:spcPts val="0"/>
                        </a:spcAft>
                      </a:pPr>
                      <a:r>
                        <a:rPr lang="en-ZA" sz="2000" dirty="0">
                          <a:effectLst/>
                        </a:rPr>
                        <a:t>95% CI</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lnSpc>
                          <a:spcPct val="115000"/>
                        </a:lnSpc>
                        <a:spcAft>
                          <a:spcPts val="0"/>
                        </a:spcAft>
                      </a:pPr>
                      <a:r>
                        <a:rPr lang="en-US" sz="2000" dirty="0">
                          <a:effectLst/>
                          <a:latin typeface="+mn-lt"/>
                          <a:ea typeface="+mn-ea"/>
                          <a:cs typeface="+mn-cs"/>
                        </a:rPr>
                        <a:t>n</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lnSpc>
                          <a:spcPct val="115000"/>
                        </a:lnSpc>
                        <a:spcAft>
                          <a:spcPts val="0"/>
                        </a:spcAft>
                      </a:pPr>
                      <a:r>
                        <a:rPr lang="en-ZA" sz="2000" dirty="0">
                          <a:effectLst/>
                        </a:rPr>
                        <a:t>HIV + (%)</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lnSpc>
                          <a:spcPct val="115000"/>
                        </a:lnSpc>
                        <a:spcAft>
                          <a:spcPts val="0"/>
                        </a:spcAft>
                      </a:pPr>
                      <a:r>
                        <a:rPr lang="en-ZA" sz="2000" dirty="0">
                          <a:effectLst/>
                        </a:rPr>
                        <a:t>95% CI</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0001"/>
                  </a:ext>
                </a:extLst>
              </a:tr>
              <a:tr h="864235">
                <a:tc>
                  <a:txBody>
                    <a:bodyPr/>
                    <a:lstStyle/>
                    <a:p>
                      <a:pPr algn="l">
                        <a:lnSpc>
                          <a:spcPct val="115000"/>
                        </a:lnSpc>
                        <a:spcAft>
                          <a:spcPts val="0"/>
                        </a:spcAft>
                      </a:pPr>
                      <a:r>
                        <a:rPr lang="en-ZA" sz="2000" dirty="0">
                          <a:solidFill>
                            <a:schemeClr val="bg1"/>
                          </a:solidFill>
                          <a:effectLst/>
                        </a:rPr>
                        <a:t>Female</a:t>
                      </a:r>
                      <a:endParaRPr lang="en-ZA"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3B6F9D"/>
                    </a:solidFill>
                  </a:tcPr>
                </a:tc>
                <a:tc>
                  <a:txBody>
                    <a:bodyPr/>
                    <a:lstStyle/>
                    <a:p>
                      <a:pPr algn="r">
                        <a:lnSpc>
                          <a:spcPct val="115000"/>
                        </a:lnSpc>
                        <a:spcAft>
                          <a:spcPts val="0"/>
                        </a:spcAft>
                      </a:pPr>
                      <a:r>
                        <a:rPr lang="en-ZA" sz="2000" dirty="0">
                          <a:effectLst/>
                        </a:rPr>
                        <a:t>7953</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A5A5A5"/>
                    </a:solidFill>
                  </a:tcPr>
                </a:tc>
                <a:tc>
                  <a:txBody>
                    <a:bodyPr/>
                    <a:lstStyle/>
                    <a:p>
                      <a:pPr algn="r">
                        <a:lnSpc>
                          <a:spcPct val="115000"/>
                        </a:lnSpc>
                        <a:spcAft>
                          <a:spcPts val="0"/>
                        </a:spcAft>
                      </a:pPr>
                      <a:r>
                        <a:rPr lang="en-ZA" sz="2000" dirty="0">
                          <a:effectLst/>
                        </a:rPr>
                        <a:t>11.2</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A5A5A5"/>
                    </a:solidFill>
                  </a:tcPr>
                </a:tc>
                <a:tc>
                  <a:txBody>
                    <a:bodyPr/>
                    <a:lstStyle/>
                    <a:p>
                      <a:pPr algn="r">
                        <a:lnSpc>
                          <a:spcPct val="115000"/>
                        </a:lnSpc>
                        <a:spcAft>
                          <a:spcPts val="0"/>
                        </a:spcAft>
                      </a:pPr>
                      <a:r>
                        <a:rPr lang="en-ZA" sz="2000" dirty="0">
                          <a:effectLst/>
                        </a:rPr>
                        <a:t>10.0-12.5</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A5A5A5"/>
                    </a:solidFill>
                  </a:tcPr>
                </a:tc>
                <a:tc>
                  <a:txBody>
                    <a:bodyPr/>
                    <a:lstStyle/>
                    <a:p>
                      <a:pPr algn="r">
                        <a:lnSpc>
                          <a:spcPct val="115000"/>
                        </a:lnSpc>
                        <a:spcAft>
                          <a:spcPts val="0"/>
                        </a:spcAft>
                      </a:pPr>
                      <a:r>
                        <a:rPr lang="en-ZA" sz="2000" dirty="0">
                          <a:effectLst/>
                        </a:rPr>
                        <a:t>1336</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A5A5A5"/>
                    </a:solidFill>
                  </a:tcPr>
                </a:tc>
                <a:tc>
                  <a:txBody>
                    <a:bodyPr/>
                    <a:lstStyle/>
                    <a:p>
                      <a:pPr algn="r">
                        <a:lnSpc>
                          <a:spcPct val="115000"/>
                        </a:lnSpc>
                        <a:spcAft>
                          <a:spcPts val="0"/>
                        </a:spcAft>
                      </a:pPr>
                      <a:r>
                        <a:rPr lang="en-ZA" sz="2000" dirty="0">
                          <a:effectLst/>
                        </a:rPr>
                        <a:t>23.3</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A5A5A5"/>
                    </a:solidFill>
                  </a:tcPr>
                </a:tc>
                <a:tc>
                  <a:txBody>
                    <a:bodyPr/>
                    <a:lstStyle/>
                    <a:p>
                      <a:pPr algn="r">
                        <a:lnSpc>
                          <a:spcPct val="115000"/>
                        </a:lnSpc>
                        <a:spcAft>
                          <a:spcPts val="0"/>
                        </a:spcAft>
                      </a:pPr>
                      <a:r>
                        <a:rPr lang="en-ZA" sz="2000" dirty="0">
                          <a:effectLst/>
                        </a:rPr>
                        <a:t>20.5-26.3</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A5A5A5"/>
                    </a:solidFill>
                  </a:tcPr>
                </a:tc>
                <a:extLst>
                  <a:ext uri="{0D108BD9-81ED-4DB2-BD59-A6C34878D82A}">
                    <a16:rowId xmlns:a16="http://schemas.microsoft.com/office/drawing/2014/main" val="10003"/>
                  </a:ext>
                </a:extLst>
              </a:tr>
              <a:tr h="864235">
                <a:tc>
                  <a:txBody>
                    <a:bodyPr/>
                    <a:lstStyle/>
                    <a:p>
                      <a:pPr algn="l">
                        <a:lnSpc>
                          <a:spcPct val="115000"/>
                        </a:lnSpc>
                        <a:spcAft>
                          <a:spcPts val="0"/>
                        </a:spcAft>
                      </a:pPr>
                      <a:r>
                        <a:rPr lang="en-ZA" sz="2000" dirty="0">
                          <a:solidFill>
                            <a:schemeClr val="bg1"/>
                          </a:solidFill>
                          <a:effectLst/>
                        </a:rPr>
                        <a:t>Male</a:t>
                      </a:r>
                      <a:endParaRPr lang="en-ZA"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3B6F9D"/>
                    </a:solidFill>
                  </a:tcPr>
                </a:tc>
                <a:tc>
                  <a:txBody>
                    <a:bodyPr/>
                    <a:lstStyle/>
                    <a:p>
                      <a:pPr algn="r">
                        <a:lnSpc>
                          <a:spcPct val="115000"/>
                        </a:lnSpc>
                        <a:spcAft>
                          <a:spcPts val="0"/>
                        </a:spcAft>
                      </a:pPr>
                      <a:r>
                        <a:rPr lang="en-ZA" sz="2000" dirty="0">
                          <a:effectLst/>
                        </a:rPr>
                        <a:t>5720</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r">
                        <a:lnSpc>
                          <a:spcPct val="115000"/>
                        </a:lnSpc>
                        <a:spcAft>
                          <a:spcPts val="0"/>
                        </a:spcAft>
                      </a:pPr>
                      <a:r>
                        <a:rPr lang="en-ZA" sz="2000" dirty="0">
                          <a:effectLst/>
                        </a:rPr>
                        <a:t>8.8</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r">
                        <a:lnSpc>
                          <a:spcPct val="115000"/>
                        </a:lnSpc>
                        <a:spcAft>
                          <a:spcPts val="0"/>
                        </a:spcAft>
                      </a:pPr>
                      <a:r>
                        <a:rPr lang="en-ZA" sz="2000" dirty="0">
                          <a:effectLst/>
                        </a:rPr>
                        <a:t>7.7-10.0</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r">
                        <a:lnSpc>
                          <a:spcPct val="115000"/>
                        </a:lnSpc>
                        <a:spcAft>
                          <a:spcPts val="0"/>
                        </a:spcAft>
                      </a:pPr>
                      <a:r>
                        <a:rPr lang="en-ZA" sz="2000" dirty="0">
                          <a:effectLst/>
                        </a:rPr>
                        <a:t>974</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r">
                        <a:lnSpc>
                          <a:spcPct val="115000"/>
                        </a:lnSpc>
                        <a:spcAft>
                          <a:spcPts val="0"/>
                        </a:spcAft>
                      </a:pPr>
                      <a:r>
                        <a:rPr lang="en-ZA" sz="2000" dirty="0">
                          <a:effectLst/>
                        </a:rPr>
                        <a:t>11.2</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r">
                        <a:lnSpc>
                          <a:spcPct val="115000"/>
                        </a:lnSpc>
                        <a:spcAft>
                          <a:spcPts val="0"/>
                        </a:spcAft>
                      </a:pPr>
                      <a:r>
                        <a:rPr lang="en-ZA" sz="2000" dirty="0">
                          <a:effectLst/>
                        </a:rPr>
                        <a:t>8.8-14.2</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0002"/>
                  </a:ext>
                </a:extLst>
              </a:tr>
              <a:tr h="864235">
                <a:tc>
                  <a:txBody>
                    <a:bodyPr/>
                    <a:lstStyle/>
                    <a:p>
                      <a:pPr algn="l">
                        <a:lnSpc>
                          <a:spcPct val="115000"/>
                        </a:lnSpc>
                        <a:spcAft>
                          <a:spcPts val="0"/>
                        </a:spcAft>
                      </a:pPr>
                      <a:r>
                        <a:rPr lang="en-ZA" sz="2000" dirty="0">
                          <a:solidFill>
                            <a:schemeClr val="bg1"/>
                          </a:solidFill>
                          <a:effectLst/>
                        </a:rPr>
                        <a:t>Total</a:t>
                      </a:r>
                      <a:endParaRPr lang="en-ZA"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3B6F9D"/>
                    </a:solidFill>
                  </a:tcPr>
                </a:tc>
                <a:tc>
                  <a:txBody>
                    <a:bodyPr/>
                    <a:lstStyle/>
                    <a:p>
                      <a:pPr algn="r">
                        <a:lnSpc>
                          <a:spcPct val="115000"/>
                        </a:lnSpc>
                        <a:spcAft>
                          <a:spcPts val="0"/>
                        </a:spcAft>
                      </a:pPr>
                      <a:r>
                        <a:rPr lang="en-ZA" sz="2000" dirty="0">
                          <a:effectLst/>
                        </a:rPr>
                        <a:t>13673</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A5A5A5"/>
                    </a:solidFill>
                  </a:tcPr>
                </a:tc>
                <a:tc>
                  <a:txBody>
                    <a:bodyPr/>
                    <a:lstStyle/>
                    <a:p>
                      <a:pPr algn="r">
                        <a:lnSpc>
                          <a:spcPct val="115000"/>
                        </a:lnSpc>
                        <a:spcAft>
                          <a:spcPts val="0"/>
                        </a:spcAft>
                      </a:pPr>
                      <a:r>
                        <a:rPr lang="en-ZA" sz="2000" dirty="0">
                          <a:effectLst/>
                        </a:rPr>
                        <a:t>10.0</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A5A5A5"/>
                    </a:solidFill>
                  </a:tcPr>
                </a:tc>
                <a:tc>
                  <a:txBody>
                    <a:bodyPr/>
                    <a:lstStyle/>
                    <a:p>
                      <a:pPr algn="r">
                        <a:lnSpc>
                          <a:spcPct val="115000"/>
                        </a:lnSpc>
                        <a:spcAft>
                          <a:spcPts val="0"/>
                        </a:spcAft>
                      </a:pPr>
                      <a:r>
                        <a:rPr lang="en-ZA" sz="2000" dirty="0">
                          <a:effectLst/>
                        </a:rPr>
                        <a:t>9.1-11.0</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A5A5A5"/>
                    </a:solidFill>
                  </a:tcPr>
                </a:tc>
                <a:tc>
                  <a:txBody>
                    <a:bodyPr/>
                    <a:lstStyle/>
                    <a:p>
                      <a:pPr algn="r">
                        <a:lnSpc>
                          <a:spcPct val="115000"/>
                        </a:lnSpc>
                        <a:spcAft>
                          <a:spcPts val="0"/>
                        </a:spcAft>
                      </a:pPr>
                      <a:r>
                        <a:rPr lang="en-ZA" sz="2000" dirty="0">
                          <a:effectLst/>
                        </a:rPr>
                        <a:t>2310</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A5A5A5"/>
                    </a:solidFill>
                  </a:tcPr>
                </a:tc>
                <a:tc>
                  <a:txBody>
                    <a:bodyPr/>
                    <a:lstStyle/>
                    <a:p>
                      <a:pPr algn="r">
                        <a:lnSpc>
                          <a:spcPct val="115000"/>
                        </a:lnSpc>
                        <a:spcAft>
                          <a:spcPts val="0"/>
                        </a:spcAft>
                      </a:pPr>
                      <a:r>
                        <a:rPr lang="en-ZA" sz="2000" dirty="0">
                          <a:effectLst/>
                        </a:rPr>
                        <a:t>17.2</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A5A5A5"/>
                    </a:solidFill>
                  </a:tcPr>
                </a:tc>
                <a:tc>
                  <a:txBody>
                    <a:bodyPr/>
                    <a:lstStyle/>
                    <a:p>
                      <a:pPr algn="r">
                        <a:lnSpc>
                          <a:spcPct val="115000"/>
                        </a:lnSpc>
                        <a:spcAft>
                          <a:spcPts val="0"/>
                        </a:spcAft>
                      </a:pPr>
                      <a:r>
                        <a:rPr lang="en-ZA" sz="2000" dirty="0">
                          <a:effectLst/>
                        </a:rPr>
                        <a:t>15.3-19.3</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A5A5A5"/>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254000" y="1124744"/>
            <a:ext cx="8262938" cy="4873625"/>
          </a:xfrm>
        </p:spPr>
        <p:txBody>
          <a:bodyPr/>
          <a:lstStyle/>
          <a:p>
            <a:pPr>
              <a:buClr>
                <a:srgbClr val="4D6F9A"/>
              </a:buClr>
              <a:defRPr/>
            </a:pPr>
            <a:r>
              <a:rPr lang="en-ZA" sz="2000" dirty="0">
                <a:latin typeface="Calibri Light" panose="020F0302020204030204" pitchFamily="34" charset="0"/>
                <a:cs typeface="Calibri Light" panose="020F0302020204030204" pitchFamily="34" charset="0"/>
              </a:rPr>
              <a:t>In total 75.2 % had been ever tested for HIV, with more females (79.3%) having done so than males (70.9%)</a:t>
            </a:r>
          </a:p>
          <a:p>
            <a:pPr>
              <a:buClr>
                <a:srgbClr val="4D6F9A"/>
              </a:buClr>
              <a:defRPr/>
            </a:pPr>
            <a:r>
              <a:rPr lang="en-ZA" sz="2000" dirty="0">
                <a:latin typeface="Calibri Light" panose="020F0302020204030204" pitchFamily="34" charset="0"/>
                <a:cs typeface="Calibri Light" panose="020F0302020204030204" pitchFamily="34" charset="0"/>
              </a:rPr>
              <a:t>Receiving HIV status in the last 12 months increased from 49.1% in 2008 to 66.8% in 2017 </a:t>
            </a:r>
          </a:p>
          <a:p>
            <a:pPr>
              <a:buClr>
                <a:srgbClr val="4D6F9A"/>
              </a:buClr>
              <a:defRPr/>
            </a:pPr>
            <a:r>
              <a:rPr lang="en-ZA" sz="2000" dirty="0">
                <a:latin typeface="Calibri Light" panose="020F0302020204030204" pitchFamily="34" charset="0"/>
                <a:cs typeface="Calibri Light" panose="020F0302020204030204" pitchFamily="34" charset="0"/>
              </a:rPr>
              <a:t>HIV positive male youth were less aware of their status in the last 12 months as compared to females </a:t>
            </a:r>
          </a:p>
          <a:p>
            <a:pPr>
              <a:defRPr/>
            </a:pPr>
            <a:endParaRPr lang="en-ZA" sz="1800" dirty="0"/>
          </a:p>
        </p:txBody>
      </p:sp>
      <p:sp>
        <p:nvSpPr>
          <p:cNvPr id="12" name="Title 1"/>
          <p:cNvSpPr txBox="1">
            <a:spLocks/>
          </p:cNvSpPr>
          <p:nvPr/>
        </p:nvSpPr>
        <p:spPr bwMode="auto">
          <a:xfrm>
            <a:off x="1943100" y="79375"/>
            <a:ext cx="7200900" cy="9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nchor="b"/>
          <a:lstStyle>
            <a:lvl1pPr algn="l" rtl="0" eaLnBrk="0" fontAlgn="base" hangingPunct="0">
              <a:spcBef>
                <a:spcPct val="0"/>
              </a:spcBef>
              <a:spcAft>
                <a:spcPct val="0"/>
              </a:spcAft>
              <a:defRPr sz="3200" kern="12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Arial" charset="0"/>
                <a:ea typeface="Arial" charset="0"/>
                <a:cs typeface="Arial" charset="0"/>
              </a:defRPr>
            </a:lvl2pPr>
            <a:lvl3pPr algn="l" rtl="0" eaLnBrk="0" fontAlgn="base" hangingPunct="0">
              <a:spcBef>
                <a:spcPct val="0"/>
              </a:spcBef>
              <a:spcAft>
                <a:spcPct val="0"/>
              </a:spcAft>
              <a:defRPr sz="3600">
                <a:solidFill>
                  <a:schemeClr val="bg1"/>
                </a:solidFill>
                <a:latin typeface="Arial" charset="0"/>
                <a:ea typeface="Arial" charset="0"/>
                <a:cs typeface="Arial" charset="0"/>
              </a:defRPr>
            </a:lvl3pPr>
            <a:lvl4pPr algn="l" rtl="0" eaLnBrk="0" fontAlgn="base" hangingPunct="0">
              <a:spcBef>
                <a:spcPct val="0"/>
              </a:spcBef>
              <a:spcAft>
                <a:spcPct val="0"/>
              </a:spcAft>
              <a:defRPr sz="3600">
                <a:solidFill>
                  <a:schemeClr val="bg1"/>
                </a:solidFill>
                <a:latin typeface="Arial" charset="0"/>
                <a:ea typeface="Arial" charset="0"/>
                <a:cs typeface="Arial" charset="0"/>
              </a:defRPr>
            </a:lvl4pPr>
            <a:lvl5pPr algn="l" rtl="0" eaLnBrk="0" fontAlgn="base" hangingPunct="0">
              <a:spcBef>
                <a:spcPct val="0"/>
              </a:spcBef>
              <a:spcAft>
                <a:spcPct val="0"/>
              </a:spcAft>
              <a:defRPr sz="3600">
                <a:solidFill>
                  <a:schemeClr val="bg1"/>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ZA" sz="2800" b="1" dirty="0"/>
              <a:t>Awareness of HIV status, South Africa, 2017</a:t>
            </a:r>
          </a:p>
        </p:txBody>
      </p:sp>
      <p:graphicFrame>
        <p:nvGraphicFramePr>
          <p:cNvPr id="5" name="Chart 4"/>
          <p:cNvGraphicFramePr>
            <a:graphicFrameLocks/>
          </p:cNvGraphicFramePr>
          <p:nvPr>
            <p:extLst>
              <p:ext uri="{D42A27DB-BD31-4B8C-83A1-F6EECF244321}">
                <p14:modId xmlns:p14="http://schemas.microsoft.com/office/powerpoint/2010/main" val="3191983156"/>
              </p:ext>
            </p:extLst>
          </p:nvPr>
        </p:nvGraphicFramePr>
        <p:xfrm>
          <a:off x="899592" y="3085044"/>
          <a:ext cx="7171307" cy="30524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972978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ZA" sz="2800" b="1" dirty="0">
                <a:latin typeface="Calibri" panose="020F0502020204030204" pitchFamily="34" charset="0"/>
                <a:cs typeface="Calibri" panose="020F0502020204030204" pitchFamily="34" charset="0"/>
              </a:rPr>
              <a:t>Perceptions about PLHIV, South Africa, 2008-2017</a:t>
            </a:r>
          </a:p>
        </p:txBody>
      </p:sp>
      <p:sp>
        <p:nvSpPr>
          <p:cNvPr id="64516" name="Text Box 2"/>
          <p:cNvSpPr txBox="1">
            <a:spLocks noChangeArrowheads="1"/>
          </p:cNvSpPr>
          <p:nvPr/>
        </p:nvSpPr>
        <p:spPr bwMode="auto">
          <a:xfrm>
            <a:off x="596345" y="4941168"/>
            <a:ext cx="8064896" cy="1656184"/>
          </a:xfrm>
          <a:prstGeom prst="rect">
            <a:avLst/>
          </a:prstGeom>
          <a:noFill/>
          <a:ln w="9525">
            <a:noFill/>
            <a:miter lim="800000"/>
            <a:headEnd/>
            <a:tailEnd/>
          </a:ln>
        </p:spPr>
        <p:txBody>
          <a:bodyPr/>
          <a:lstStyle>
            <a:lvl1pPr marL="457200" indent="-2286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marR="0" lvl="0" indent="-228600" algn="l" defTabSz="914400" rtl="0" eaLnBrk="0" fontAlgn="base" latinLnBrk="0" hangingPunct="0">
              <a:lnSpc>
                <a:spcPct val="100000"/>
              </a:lnSpc>
              <a:spcBef>
                <a:spcPct val="0"/>
              </a:spcBef>
              <a:spcAft>
                <a:spcPct val="0"/>
              </a:spcAft>
              <a:buClrTx/>
              <a:buSzTx/>
              <a:buFontTx/>
              <a:buAutoNum type="alphaLcPeriod"/>
              <a:tabLst/>
              <a:defRPr/>
            </a:pPr>
            <a:r>
              <a:rPr kumimoji="0" lang="en-ZA" altLang="en-US" sz="160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If you knew that a shopkeeper or food seller had HIV, would you buy food from them?</a:t>
            </a:r>
          </a:p>
          <a:p>
            <a:pPr marL="457200" marR="0" lvl="0" indent="-228600" algn="l" defTabSz="914400" rtl="0" eaLnBrk="0" fontAlgn="base" latinLnBrk="0" hangingPunct="0">
              <a:lnSpc>
                <a:spcPct val="100000"/>
              </a:lnSpc>
              <a:spcBef>
                <a:spcPct val="0"/>
              </a:spcBef>
              <a:spcAft>
                <a:spcPct val="0"/>
              </a:spcAft>
              <a:buClrTx/>
              <a:buSzTx/>
              <a:buFontTx/>
              <a:buAutoNum type="alphaLcPeriod"/>
              <a:tabLst/>
              <a:defRPr/>
            </a:pPr>
            <a:r>
              <a:rPr kumimoji="0" lang="en-ZA" altLang="en-US" sz="160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Would you be willing to care for a family member with AIDS?</a:t>
            </a:r>
          </a:p>
          <a:p>
            <a:pPr marL="457200" marR="0" lvl="0" indent="-228600" algn="l" defTabSz="914400" rtl="0" eaLnBrk="0" fontAlgn="base" latinLnBrk="0" hangingPunct="0">
              <a:lnSpc>
                <a:spcPct val="100000"/>
              </a:lnSpc>
              <a:spcBef>
                <a:spcPct val="0"/>
              </a:spcBef>
              <a:spcAft>
                <a:spcPct val="0"/>
              </a:spcAft>
              <a:buClrTx/>
              <a:buSzTx/>
              <a:buFontTx/>
              <a:buAutoNum type="alphaLcPeriod"/>
              <a:tabLst/>
              <a:defRPr/>
            </a:pPr>
            <a:r>
              <a:rPr kumimoji="0" lang="en-ZA" altLang="en-US" sz="160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If a teacher has HIV but is not sick, he or she should be allowed to continue to teach?</a:t>
            </a:r>
          </a:p>
          <a:p>
            <a:pPr marL="457200" marR="0" lvl="0" indent="-228600" algn="l" defTabSz="914400" rtl="0" eaLnBrk="0" fontAlgn="base" latinLnBrk="0" hangingPunct="0">
              <a:lnSpc>
                <a:spcPct val="100000"/>
              </a:lnSpc>
              <a:spcBef>
                <a:spcPct val="0"/>
              </a:spcBef>
              <a:spcAft>
                <a:spcPct val="0"/>
              </a:spcAft>
              <a:buClrTx/>
              <a:buSzTx/>
              <a:buFontTx/>
              <a:buAutoNum type="alphaLcPeriod"/>
              <a:tabLst/>
              <a:defRPr/>
            </a:pPr>
            <a:r>
              <a:rPr kumimoji="0" lang="en-ZA" altLang="en-US" sz="160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It is not a waste of money to train or give a promotion to someone with HIV/AIDS?</a:t>
            </a:r>
          </a:p>
          <a:p>
            <a:pPr marL="457200" marR="0" lvl="0" indent="-228600" algn="l" defTabSz="914400" rtl="0" eaLnBrk="0" fontAlgn="base" latinLnBrk="0" hangingPunct="0">
              <a:lnSpc>
                <a:spcPct val="100000"/>
              </a:lnSpc>
              <a:spcBef>
                <a:spcPct val="0"/>
              </a:spcBef>
              <a:spcAft>
                <a:spcPct val="0"/>
              </a:spcAft>
              <a:buClrTx/>
              <a:buSzTx/>
              <a:buFontTx/>
              <a:buAutoNum type="alphaLcPeriod"/>
              <a:tabLst/>
              <a:defRPr/>
            </a:pPr>
            <a:r>
              <a:rPr kumimoji="0" lang="en-ZA" altLang="en-US" sz="160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Would you want to keep the HIV positive status of a family member a secret?</a:t>
            </a:r>
          </a:p>
          <a:p>
            <a:pPr marL="457200" marR="0" lvl="0" indent="-228600" algn="l" defTabSz="914400" rtl="0" eaLnBrk="0" fontAlgn="base" latinLnBrk="0" hangingPunct="0">
              <a:lnSpc>
                <a:spcPct val="100000"/>
              </a:lnSpc>
              <a:spcBef>
                <a:spcPct val="0"/>
              </a:spcBef>
              <a:spcAft>
                <a:spcPct val="0"/>
              </a:spcAft>
              <a:buClrTx/>
              <a:buSzTx/>
              <a:buFontTx/>
              <a:buAutoNum type="alphaLcPeriod"/>
              <a:tabLst/>
              <a:defRPr/>
            </a:pPr>
            <a:r>
              <a:rPr kumimoji="0" lang="en-ZA" altLang="en-US" sz="160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Are you comfortable talking to at least one member of your family about HIV/AIDS?</a:t>
            </a:r>
          </a:p>
        </p:txBody>
      </p:sp>
      <p:graphicFrame>
        <p:nvGraphicFramePr>
          <p:cNvPr id="6" name="Content Placeholder 4"/>
          <p:cNvGraphicFramePr>
            <a:graphicFrameLocks noGrp="1"/>
          </p:cNvGraphicFramePr>
          <p:nvPr>
            <p:ph idx="1"/>
            <p:extLst/>
          </p:nvPr>
        </p:nvGraphicFramePr>
        <p:xfrm>
          <a:off x="395536" y="1038747"/>
          <a:ext cx="8229600" cy="40464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241702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115888"/>
            <a:ext cx="7308850" cy="922337"/>
          </a:xfrm>
        </p:spPr>
        <p:txBody>
          <a:bodyPr/>
          <a:lstStyle/>
          <a:p>
            <a:pPr>
              <a:defRPr/>
            </a:pPr>
            <a:r>
              <a:rPr lang="en-ZA" sz="2800" b="1" dirty="0">
                <a:latin typeface="Calibri" panose="020F0502020204030204" pitchFamily="34" charset="0"/>
                <a:cs typeface="Calibri" panose="020F0502020204030204" pitchFamily="34" charset="0"/>
              </a:rPr>
              <a:t>Social and Behaviour Change Communication (SBCC) </a:t>
            </a:r>
          </a:p>
        </p:txBody>
      </p:sp>
      <p:sp>
        <p:nvSpPr>
          <p:cNvPr id="3" name="Content Placeholder 2"/>
          <p:cNvSpPr>
            <a:spLocks noGrp="1"/>
          </p:cNvSpPr>
          <p:nvPr>
            <p:ph idx="1"/>
          </p:nvPr>
        </p:nvSpPr>
        <p:spPr>
          <a:xfrm>
            <a:off x="250825" y="1196975"/>
            <a:ext cx="8569325" cy="5040313"/>
          </a:xfrm>
        </p:spPr>
        <p:txBody>
          <a:bodyPr/>
          <a:lstStyle/>
          <a:p>
            <a:pPr>
              <a:buClr>
                <a:srgbClr val="4D6F9A"/>
              </a:buClr>
              <a:defRPr/>
            </a:pPr>
            <a:r>
              <a:rPr lang="en-ZA" dirty="0">
                <a:latin typeface="Calibri Light" panose="020F0302020204030204" pitchFamily="34" charset="0"/>
                <a:cs typeface="Calibri Light" panose="020F0302020204030204" pitchFamily="34" charset="0"/>
              </a:rPr>
              <a:t>Programmes covered </a:t>
            </a:r>
          </a:p>
          <a:p>
            <a:pPr marL="742950" lvl="2" indent="-342900">
              <a:buClr>
                <a:srgbClr val="4D6F9A"/>
              </a:buClr>
              <a:defRPr/>
            </a:pPr>
            <a:r>
              <a:rPr lang="en-ZA" sz="2000" dirty="0">
                <a:latin typeface="Calibri Light" panose="020F0302020204030204" pitchFamily="34" charset="0"/>
                <a:cs typeface="Calibri Light" panose="020F0302020204030204" pitchFamily="34" charset="0"/>
              </a:rPr>
              <a:t>Soul City</a:t>
            </a:r>
          </a:p>
          <a:p>
            <a:pPr marL="742950" lvl="2" indent="-342900">
              <a:buClr>
                <a:srgbClr val="4D6F9A"/>
              </a:buClr>
              <a:defRPr/>
            </a:pPr>
            <a:r>
              <a:rPr lang="en-ZA" sz="2000" dirty="0">
                <a:latin typeface="Calibri Light" panose="020F0302020204030204" pitchFamily="34" charset="0"/>
                <a:cs typeface="Calibri Light" panose="020F0302020204030204" pitchFamily="34" charset="0"/>
              </a:rPr>
              <a:t>Centre for Communication Impact (CCI)</a:t>
            </a:r>
          </a:p>
          <a:p>
            <a:pPr marL="742950" lvl="2" indent="-342900">
              <a:buClr>
                <a:srgbClr val="4D6F9A"/>
              </a:buClr>
              <a:defRPr/>
            </a:pPr>
            <a:r>
              <a:rPr lang="en-ZA" sz="2000" dirty="0" err="1">
                <a:latin typeface="Calibri Light" panose="020F0302020204030204" pitchFamily="34" charset="0"/>
                <a:cs typeface="Calibri Light" panose="020F0302020204030204" pitchFamily="34" charset="0"/>
              </a:rPr>
              <a:t>LoveLife</a:t>
            </a:r>
            <a:endParaRPr lang="en-ZA" sz="2000" dirty="0">
              <a:latin typeface="Calibri Light" panose="020F0302020204030204" pitchFamily="34" charset="0"/>
              <a:cs typeface="Calibri Light" panose="020F0302020204030204" pitchFamily="34" charset="0"/>
            </a:endParaRPr>
          </a:p>
          <a:p>
            <a:pPr marL="742950" lvl="2" indent="-342900">
              <a:buClr>
                <a:srgbClr val="4D6F9A"/>
              </a:buClr>
              <a:defRPr/>
            </a:pPr>
            <a:r>
              <a:rPr lang="en-ZA" sz="2000" dirty="0">
                <a:latin typeface="Calibri Light" panose="020F0302020204030204" pitchFamily="34" charset="0"/>
                <a:cs typeface="Calibri Light" panose="020F0302020204030204" pitchFamily="34" charset="0"/>
              </a:rPr>
              <a:t>Community Media Trust</a:t>
            </a:r>
          </a:p>
          <a:p>
            <a:pPr marL="342900" lvl="1" indent="-342900">
              <a:buClr>
                <a:srgbClr val="4D6F9A"/>
              </a:buClr>
              <a:buFontTx/>
              <a:buChar char="•"/>
              <a:defRPr/>
            </a:pPr>
            <a:endParaRPr lang="en-ZA" sz="2000" dirty="0">
              <a:latin typeface="Calibri Light" panose="020F0302020204030204" pitchFamily="34" charset="0"/>
              <a:cs typeface="Calibri Light" panose="020F0302020204030204" pitchFamily="34" charset="0"/>
            </a:endParaRPr>
          </a:p>
          <a:p>
            <a:pPr>
              <a:buClr>
                <a:srgbClr val="4D6F9A"/>
              </a:buClr>
              <a:defRPr/>
            </a:pPr>
            <a:r>
              <a:rPr lang="en-ZA" dirty="0">
                <a:latin typeface="Calibri Light" panose="020F0302020204030204" pitchFamily="34" charset="0"/>
                <a:cs typeface="Calibri Light" panose="020F0302020204030204" pitchFamily="34" charset="0"/>
              </a:rPr>
              <a:t>Target groups</a:t>
            </a:r>
          </a:p>
          <a:p>
            <a:pPr marL="742950" lvl="2" indent="-342900">
              <a:buClr>
                <a:srgbClr val="4D6F9A"/>
              </a:buClr>
              <a:defRPr/>
            </a:pPr>
            <a:r>
              <a:rPr lang="en-ZA" sz="2000" dirty="0">
                <a:latin typeface="Calibri Light" panose="020F0302020204030204" pitchFamily="34" charset="0"/>
                <a:cs typeface="Calibri Light" panose="020F0302020204030204" pitchFamily="34" charset="0"/>
              </a:rPr>
              <a:t>Young women and girls/young people e.g. Rise clubs, ZAZI, </a:t>
            </a:r>
            <a:r>
              <a:rPr lang="en-ZA" sz="2000" dirty="0" err="1">
                <a:latin typeface="Calibri Light" panose="020F0302020204030204" pitchFamily="34" charset="0"/>
                <a:cs typeface="Calibri Light" panose="020F0302020204030204" pitchFamily="34" charset="0"/>
              </a:rPr>
              <a:t>LoveLife</a:t>
            </a:r>
            <a:endParaRPr lang="en-ZA" sz="2000" dirty="0">
              <a:latin typeface="Calibri Light" panose="020F0302020204030204" pitchFamily="34" charset="0"/>
              <a:cs typeface="Calibri Light" panose="020F0302020204030204" pitchFamily="34" charset="0"/>
            </a:endParaRPr>
          </a:p>
          <a:p>
            <a:pPr marL="742950" lvl="2" indent="-342900">
              <a:buClr>
                <a:srgbClr val="4D6F9A"/>
              </a:buClr>
              <a:defRPr/>
            </a:pPr>
            <a:r>
              <a:rPr lang="en-ZA" sz="2000" dirty="0">
                <a:latin typeface="Calibri Light" panose="020F0302020204030204" pitchFamily="34" charset="0"/>
                <a:cs typeface="Calibri Light" panose="020F0302020204030204" pitchFamily="34" charset="0"/>
              </a:rPr>
              <a:t>Men e.g. Brothers for Life</a:t>
            </a:r>
          </a:p>
          <a:p>
            <a:pPr marL="457200" lvl="1" indent="0">
              <a:buFontTx/>
              <a:buNone/>
              <a:defRPr/>
            </a:pPr>
            <a:endParaRPr lang="en-ZA" dirty="0"/>
          </a:p>
          <a:p>
            <a:pPr lvl="1">
              <a:defRPr/>
            </a:pPr>
            <a:endParaRPr lang="en-ZA"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BC823F-4700-F242-A5FC-5EE5EA1229F0}"/>
              </a:ext>
            </a:extLst>
          </p:cNvPr>
          <p:cNvSpPr/>
          <p:nvPr/>
        </p:nvSpPr>
        <p:spPr>
          <a:xfrm>
            <a:off x="0" y="1052736"/>
            <a:ext cx="9144000" cy="56886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hart 4"/>
          <p:cNvGraphicFramePr>
            <a:graphicFrameLocks/>
          </p:cNvGraphicFramePr>
          <p:nvPr>
            <p:extLst>
              <p:ext uri="{D42A27DB-BD31-4B8C-83A1-F6EECF244321}">
                <p14:modId xmlns:p14="http://schemas.microsoft.com/office/powerpoint/2010/main" val="836944688"/>
              </p:ext>
            </p:extLst>
          </p:nvPr>
        </p:nvGraphicFramePr>
        <p:xfrm>
          <a:off x="0" y="1052736"/>
          <a:ext cx="9144000" cy="5544616"/>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p:cNvSpPr>
            <a:spLocks noGrp="1"/>
          </p:cNvSpPr>
          <p:nvPr>
            <p:ph type="title"/>
          </p:nvPr>
        </p:nvSpPr>
        <p:spPr/>
        <p:txBody>
          <a:bodyPr/>
          <a:lstStyle/>
          <a:p>
            <a:pPr>
              <a:defRPr/>
            </a:pPr>
            <a:r>
              <a:rPr lang="en-ZA" sz="2800" b="1" dirty="0">
                <a:latin typeface="Calibri" panose="020F0502020204030204" pitchFamily="34" charset="0"/>
                <a:cs typeface="Calibri" panose="020F0502020204030204" pitchFamily="34" charset="0"/>
              </a:rPr>
              <a:t>Sexual behaviour by SBCC exposure level, South Africa, 2017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l="-2000" r="-2000"/>
          </a:stretch>
        </a:blipFill>
        <a:effectLst/>
      </p:bgPr>
    </p:bg>
    <p:spTree>
      <p:nvGrpSpPr>
        <p:cNvPr id="1" name=""/>
        <p:cNvGrpSpPr/>
        <p:nvPr/>
      </p:nvGrpSpPr>
      <p:grpSpPr>
        <a:xfrm>
          <a:off x="0" y="0"/>
          <a:ext cx="0" cy="0"/>
          <a:chOff x="0" y="0"/>
          <a:chExt cx="0" cy="0"/>
        </a:xfrm>
      </p:grpSpPr>
      <p:sp>
        <p:nvSpPr>
          <p:cNvPr id="6" name="Text Placeholder 4"/>
          <p:cNvSpPr txBox="1">
            <a:spLocks/>
          </p:cNvSpPr>
          <p:nvPr/>
        </p:nvSpPr>
        <p:spPr bwMode="auto">
          <a:xfrm>
            <a:off x="395288" y="2924944"/>
            <a:ext cx="7992888" cy="886710"/>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4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buClr>
                <a:srgbClr val="004287"/>
              </a:buClr>
              <a:buFontTx/>
              <a:buNone/>
              <a:defRPr/>
            </a:pPr>
            <a:r>
              <a:rPr lang="en-ZA" sz="7200" kern="0" dirty="0">
                <a:ln>
                  <a:solidFill>
                    <a:srgbClr val="000000"/>
                  </a:solidFill>
                </a:ln>
                <a:solidFill>
                  <a:srgbClr val="F8F8F8"/>
                </a:solidFill>
              </a:rPr>
              <a:t>Conclusions and Recommendations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33375"/>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3711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ZA" sz="2800" b="1" dirty="0"/>
              <a:t>Introduction (2/2)</a:t>
            </a:r>
          </a:p>
        </p:txBody>
      </p:sp>
      <p:sp>
        <p:nvSpPr>
          <p:cNvPr id="3" name="Content Placeholder 2"/>
          <p:cNvSpPr>
            <a:spLocks noGrp="1"/>
          </p:cNvSpPr>
          <p:nvPr>
            <p:ph idx="1"/>
          </p:nvPr>
        </p:nvSpPr>
        <p:spPr>
          <a:xfrm>
            <a:off x="457200" y="1484313"/>
            <a:ext cx="8229600" cy="4525962"/>
          </a:xfrm>
        </p:spPr>
        <p:txBody>
          <a:bodyPr/>
          <a:lstStyle/>
          <a:p>
            <a:pPr>
              <a:defRPr/>
            </a:pPr>
            <a:endParaRPr lang="en-ZA" altLang="en-US" sz="2400" dirty="0"/>
          </a:p>
          <a:p>
            <a:pPr>
              <a:buClr>
                <a:srgbClr val="4D6F9A"/>
              </a:buClr>
              <a:defRPr/>
            </a:pPr>
            <a:r>
              <a:rPr lang="en-ZA" altLang="en-US" sz="2800" dirty="0">
                <a:latin typeface="Calibri Light" panose="020F0302020204030204" pitchFamily="34" charset="0"/>
                <a:cs typeface="Calibri Light" panose="020F0302020204030204" pitchFamily="34" charset="0"/>
              </a:rPr>
              <a:t>To date, the HSRC and its partners have undertaken five population-based surveys in this regard</a:t>
            </a:r>
          </a:p>
          <a:p>
            <a:pPr>
              <a:buClr>
                <a:srgbClr val="4D6F9A"/>
              </a:buClr>
              <a:defRPr/>
            </a:pPr>
            <a:r>
              <a:rPr lang="en-ZA" altLang="en-US" sz="2800" dirty="0">
                <a:latin typeface="Calibri Light" panose="020F0302020204030204" pitchFamily="34" charset="0"/>
                <a:cs typeface="Calibri Light" panose="020F0302020204030204" pitchFamily="34" charset="0"/>
              </a:rPr>
              <a:t>Previous surveys were conducted in  2002, 2005, 2008 and 2012</a:t>
            </a:r>
          </a:p>
          <a:p>
            <a:pPr>
              <a:buClr>
                <a:srgbClr val="4D6F9A"/>
              </a:buClr>
              <a:defRPr/>
            </a:pPr>
            <a:r>
              <a:rPr lang="en-ZA" altLang="en-US" sz="2800" dirty="0">
                <a:latin typeface="Calibri Light" panose="020F0302020204030204" pitchFamily="34" charset="0"/>
                <a:cs typeface="Calibri Light" panose="020F0302020204030204" pitchFamily="34" charset="0"/>
              </a:rPr>
              <a:t>These surveys have provided an important gauge of the HIV epidemic of South Africa</a:t>
            </a:r>
          </a:p>
          <a:p>
            <a:pPr>
              <a:buClr>
                <a:srgbClr val="4D6F9A"/>
              </a:buClr>
              <a:defRPr/>
            </a:pPr>
            <a:r>
              <a:rPr lang="en-ZA" altLang="en-US" sz="2800" dirty="0">
                <a:latin typeface="Calibri Light" panose="020F0302020204030204" pitchFamily="34" charset="0"/>
                <a:cs typeface="Calibri Light" panose="020F0302020204030204" pitchFamily="34" charset="0"/>
              </a:rPr>
              <a:t>This presentation is on the fifth survey in the series </a:t>
            </a:r>
            <a:r>
              <a:rPr lang="en-ZA" altLang="en-US" sz="2800" dirty="0" smtClean="0">
                <a:latin typeface="Calibri Light" panose="020F0302020204030204" pitchFamily="34" charset="0"/>
                <a:cs typeface="Calibri Light" panose="020F0302020204030204" pitchFamily="34" charset="0"/>
              </a:rPr>
              <a:t>conducted </a:t>
            </a:r>
            <a:r>
              <a:rPr lang="en-ZA" altLang="en-US" sz="2800" dirty="0">
                <a:latin typeface="Calibri Light" panose="020F0302020204030204" pitchFamily="34" charset="0"/>
                <a:cs typeface="Calibri Light" panose="020F0302020204030204" pitchFamily="34" charset="0"/>
              </a:rPr>
              <a:t>in 2017</a:t>
            </a:r>
          </a:p>
          <a:p>
            <a:pPr marL="0" indent="0">
              <a:buFontTx/>
              <a:buNone/>
              <a:defRPr/>
            </a:pPr>
            <a:endParaRPr lang="en-ZA" altLang="en-US" sz="2400" dirty="0"/>
          </a:p>
          <a:p>
            <a:pPr>
              <a:defRPr/>
            </a:pPr>
            <a:endParaRPr lang="en-ZA"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115888"/>
            <a:ext cx="6851650" cy="865187"/>
          </a:xfrm>
        </p:spPr>
        <p:txBody>
          <a:bodyPr/>
          <a:lstStyle/>
          <a:p>
            <a:pPr>
              <a:defRPr/>
            </a:pPr>
            <a:r>
              <a:rPr lang="en-ZA" sz="2800" b="1" dirty="0">
                <a:latin typeface="Calibri" panose="020F0502020204030204" pitchFamily="34" charset="0"/>
                <a:cs typeface="Calibri" panose="020F0502020204030204" pitchFamily="34" charset="0"/>
              </a:rPr>
              <a:t>Conclusions, South Africa, 2017 (1/4)</a:t>
            </a:r>
          </a:p>
        </p:txBody>
      </p:sp>
      <p:sp>
        <p:nvSpPr>
          <p:cNvPr id="3" name="Content Placeholder 2"/>
          <p:cNvSpPr>
            <a:spLocks noGrp="1"/>
          </p:cNvSpPr>
          <p:nvPr>
            <p:ph idx="1"/>
          </p:nvPr>
        </p:nvSpPr>
        <p:spPr>
          <a:xfrm>
            <a:off x="433469" y="836712"/>
            <a:ext cx="8229600" cy="5439891"/>
          </a:xfrm>
        </p:spPr>
        <p:txBody>
          <a:bodyPr/>
          <a:lstStyle/>
          <a:p>
            <a:pPr lvl="0">
              <a:defRPr/>
            </a:pPr>
            <a:endParaRPr lang="en-ZA" sz="1600" dirty="0"/>
          </a:p>
          <a:p>
            <a:pPr marL="0" indent="0">
              <a:buNone/>
              <a:defRPr/>
            </a:pPr>
            <a:r>
              <a:rPr lang="en-ZA" sz="2800" b="1" dirty="0">
                <a:latin typeface="Calibri" panose="020F0502020204030204" pitchFamily="34" charset="0"/>
                <a:cs typeface="Calibri" panose="020F0502020204030204" pitchFamily="34" charset="0"/>
              </a:rPr>
              <a:t>Successes</a:t>
            </a:r>
          </a:p>
          <a:p>
            <a:pPr>
              <a:buClr>
                <a:srgbClr val="4D6F9A"/>
              </a:buClr>
              <a:defRPr/>
            </a:pPr>
            <a:r>
              <a:rPr lang="en-ZA" sz="2000" dirty="0">
                <a:latin typeface="Calibri Light" panose="020F0302020204030204" pitchFamily="34" charset="0"/>
                <a:cs typeface="Calibri Light" panose="020F0302020204030204" pitchFamily="34" charset="0"/>
              </a:rPr>
              <a:t>HIV incidence has significantly declined since 2012 by 44% </a:t>
            </a:r>
            <a:r>
              <a:rPr lang="en-US" sz="2000" dirty="0">
                <a:latin typeface="Calibri Light" panose="020F0302020204030204" pitchFamily="34" charset="0"/>
                <a:cs typeface="Calibri Light" panose="020F0302020204030204" pitchFamily="34" charset="0"/>
              </a:rPr>
              <a:t>(378,700 new infections in 2012 to 231,100 new infections in 2017)</a:t>
            </a:r>
          </a:p>
          <a:p>
            <a:pPr lvl="1">
              <a:defRPr/>
            </a:pPr>
            <a:r>
              <a:rPr lang="en-ZA" sz="1600" dirty="0">
                <a:latin typeface="Calibri Light" panose="020F0302020204030204" pitchFamily="34" charset="0"/>
                <a:cs typeface="Calibri Light" panose="020F0302020204030204" pitchFamily="34" charset="0"/>
              </a:rPr>
              <a:t>The biggest decline was 56% among females</a:t>
            </a:r>
          </a:p>
          <a:p>
            <a:pPr>
              <a:buClr>
                <a:srgbClr val="4D6F9A"/>
              </a:buClr>
              <a:defRPr/>
            </a:pPr>
            <a:r>
              <a:rPr lang="en-US" sz="2000" dirty="0"/>
              <a:t> </a:t>
            </a:r>
            <a:r>
              <a:rPr lang="en-US" sz="2000" dirty="0">
                <a:latin typeface="Calibri Light" panose="020F0302020204030204" pitchFamily="34" charset="0"/>
                <a:cs typeface="Calibri Light" panose="020F0302020204030204" pitchFamily="34" charset="0"/>
              </a:rPr>
              <a:t>Compared to the previous year estimates </a:t>
            </a:r>
          </a:p>
          <a:p>
            <a:pPr lvl="1">
              <a:defRPr/>
            </a:pPr>
            <a:r>
              <a:rPr lang="en-ZA" sz="1600" dirty="0">
                <a:latin typeface="Calibri Light" panose="020F0302020204030204" pitchFamily="34" charset="0"/>
                <a:cs typeface="Calibri Light" panose="020F0302020204030204" pitchFamily="34" charset="0"/>
              </a:rPr>
              <a:t>Overall, from 2016 (270 000) to 2017 (231 000) the number of new HIV infections dropped by 14%</a:t>
            </a:r>
          </a:p>
          <a:p>
            <a:pPr lvl="1"/>
            <a:r>
              <a:rPr lang="en-ZA" sz="1600" dirty="0">
                <a:latin typeface="Calibri Light" panose="020F0302020204030204" pitchFamily="34" charset="0"/>
                <a:cs typeface="Calibri Light" panose="020F0302020204030204" pitchFamily="34" charset="0"/>
              </a:rPr>
              <a:t>New infections among AGYW were 1 300 per week, which is 35% less than the estimated 2 000  weekly new infections in 2016 (NSP, 2017) </a:t>
            </a:r>
          </a:p>
          <a:p>
            <a:pPr lvl="0">
              <a:buClr>
                <a:srgbClr val="4D6F9A"/>
              </a:buClr>
              <a:defRPr/>
            </a:pPr>
            <a:r>
              <a:rPr lang="en-ZA" sz="2000" dirty="0">
                <a:latin typeface="Calibri Light" panose="020F0302020204030204" pitchFamily="34" charset="0"/>
                <a:cs typeface="Calibri Light" panose="020F0302020204030204" pitchFamily="34" charset="0"/>
              </a:rPr>
              <a:t>ART uptake more than doubled from the 2012 survey</a:t>
            </a:r>
          </a:p>
          <a:p>
            <a:pPr lvl="1">
              <a:defRPr/>
            </a:pPr>
            <a:r>
              <a:rPr lang="en-ZA" sz="1600" dirty="0">
                <a:latin typeface="Calibri Light" panose="020F0302020204030204" pitchFamily="34" charset="0"/>
                <a:cs typeface="Calibri Light" panose="020F0302020204030204" pitchFamily="34" charset="0"/>
              </a:rPr>
              <a:t>This increased access to ART contributes to an increase in life expectancy as seen in the aging profile among PLHIV</a:t>
            </a:r>
          </a:p>
          <a:p>
            <a:pPr>
              <a:buClr>
                <a:srgbClr val="4D6F9A"/>
              </a:buClr>
              <a:defRPr/>
            </a:pPr>
            <a:r>
              <a:rPr lang="en-US" sz="2000" dirty="0">
                <a:latin typeface="Calibri Light" panose="020F0302020204030204" pitchFamily="34" charset="0"/>
                <a:cs typeface="Calibri Light" panose="020F0302020204030204" pitchFamily="34" charset="0"/>
              </a:rPr>
              <a:t>Increases in medical male circumcision since 2012</a:t>
            </a:r>
          </a:p>
          <a:p>
            <a:pPr lvl="1">
              <a:defRPr/>
            </a:pPr>
            <a:r>
              <a:rPr lang="en-ZA" sz="1600" dirty="0">
                <a:latin typeface="Calibri Light" panose="020F0302020204030204" pitchFamily="34" charset="0"/>
                <a:cs typeface="Calibri Light" panose="020F0302020204030204" pitchFamily="34" charset="0"/>
              </a:rPr>
              <a:t>Over two-thirds of males aged 15-24 years are circumcised, over half of these are medical circumcisions</a:t>
            </a:r>
            <a:endParaRPr lang="en-ZA" sz="1600" dirty="0">
              <a:solidFill>
                <a:srgbClr val="000000"/>
              </a:solidFill>
              <a:latin typeface="Calibri Light" panose="020F0302020204030204" pitchFamily="34" charset="0"/>
              <a:cs typeface="Calibri Light" panose="020F0302020204030204" pitchFamily="34" charset="0"/>
            </a:endParaRPr>
          </a:p>
          <a:p>
            <a:pPr>
              <a:defRPr/>
            </a:pPr>
            <a:endParaRPr lang="en-ZA" sz="2000" dirty="0"/>
          </a:p>
          <a:p>
            <a:pPr marL="0" indent="0">
              <a:buNone/>
              <a:defRPr/>
            </a:pPr>
            <a:endParaRPr lang="en-US" sz="2000" dirty="0">
              <a:solidFill>
                <a:srgbClr val="000000"/>
              </a:solidFill>
            </a:endParaRPr>
          </a:p>
          <a:p>
            <a:pPr marL="0" indent="0">
              <a:buNone/>
              <a:defRPr/>
            </a:pPr>
            <a:endParaRPr lang="en-ZA" sz="1600" dirty="0"/>
          </a:p>
          <a:p>
            <a:pPr lvl="0">
              <a:defRPr/>
            </a:pPr>
            <a:endParaRPr lang="en-ZA" sz="2000" dirty="0">
              <a:solidFill>
                <a:srgbClr val="000000"/>
              </a:solidFill>
            </a:endParaRPr>
          </a:p>
          <a:p>
            <a:pPr>
              <a:defRPr/>
            </a:pPr>
            <a:endParaRPr lang="en-ZA" b="1" dirty="0"/>
          </a:p>
        </p:txBody>
      </p:sp>
    </p:spTree>
    <p:extLst>
      <p:ext uri="{BB962C8B-B14F-4D97-AF65-F5344CB8AC3E}">
        <p14:creationId xmlns:p14="http://schemas.microsoft.com/office/powerpoint/2010/main" val="31582129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800" b="1" dirty="0">
                <a:latin typeface="Calibri" panose="020F0502020204030204" pitchFamily="34" charset="0"/>
                <a:cs typeface="Calibri" panose="020F0502020204030204" pitchFamily="34" charset="0"/>
              </a:rPr>
              <a:t>Conclusions, South Africa, 2017 (2/4)</a:t>
            </a:r>
          </a:p>
        </p:txBody>
      </p:sp>
      <p:sp>
        <p:nvSpPr>
          <p:cNvPr id="3" name="Content Placeholder 2"/>
          <p:cNvSpPr>
            <a:spLocks noGrp="1"/>
          </p:cNvSpPr>
          <p:nvPr>
            <p:ph idx="1"/>
          </p:nvPr>
        </p:nvSpPr>
        <p:spPr>
          <a:xfrm>
            <a:off x="426826" y="1268760"/>
            <a:ext cx="8229600" cy="3974430"/>
          </a:xfrm>
        </p:spPr>
        <p:txBody>
          <a:bodyPr/>
          <a:lstStyle/>
          <a:p>
            <a:pPr marL="0" indent="0">
              <a:buNone/>
              <a:defRPr/>
            </a:pPr>
            <a:r>
              <a:rPr lang="en-ZA" sz="2800" b="1" dirty="0">
                <a:latin typeface="Calibri" panose="020F0502020204030204" pitchFamily="34" charset="0"/>
                <a:cs typeface="Calibri" panose="020F0502020204030204" pitchFamily="34" charset="0"/>
              </a:rPr>
              <a:t>Successes continued</a:t>
            </a:r>
          </a:p>
          <a:p>
            <a:pPr marL="0" indent="0">
              <a:buNone/>
              <a:defRPr/>
            </a:pPr>
            <a:endParaRPr lang="en-ZA" sz="1400" dirty="0"/>
          </a:p>
          <a:p>
            <a:pPr>
              <a:buClr>
                <a:srgbClr val="4D6F9A"/>
              </a:buClr>
              <a:defRPr/>
            </a:pPr>
            <a:r>
              <a:rPr lang="en-ZA" sz="2000" dirty="0">
                <a:latin typeface="Calibri Light" panose="020F0302020204030204" pitchFamily="34" charset="0"/>
                <a:cs typeface="Calibri Light" panose="020F0302020204030204" pitchFamily="34" charset="0"/>
              </a:rPr>
              <a:t>Improvement in HIV testing, increasing awareness of HIV status</a:t>
            </a:r>
          </a:p>
          <a:p>
            <a:pPr>
              <a:buClr>
                <a:srgbClr val="4D6F9A"/>
              </a:buClr>
              <a:defRPr/>
            </a:pPr>
            <a:r>
              <a:rPr lang="en-ZA" sz="2000" dirty="0">
                <a:latin typeface="Calibri Light" panose="020F0302020204030204" pitchFamily="34" charset="0"/>
                <a:cs typeface="Calibri Light" panose="020F0302020204030204" pitchFamily="34" charset="0"/>
              </a:rPr>
              <a:t>The majority of respondents held positive attitudes toward PLHIV, which are consistent with low levels of stigma over time</a:t>
            </a:r>
          </a:p>
          <a:p>
            <a:pPr>
              <a:buClr>
                <a:srgbClr val="4D6F9A"/>
              </a:buClr>
              <a:defRPr/>
            </a:pPr>
            <a:r>
              <a:rPr lang="en-US" sz="2000" dirty="0">
                <a:latin typeface="Calibri Light" panose="020F0302020204030204" pitchFamily="34" charset="0"/>
                <a:cs typeface="Calibri Light" panose="020F0302020204030204" pitchFamily="34" charset="0"/>
              </a:rPr>
              <a:t>HIV communication campaigns are reaching South Africans</a:t>
            </a:r>
          </a:p>
          <a:p>
            <a:pPr>
              <a:buClr>
                <a:srgbClr val="4D6F9A"/>
              </a:buClr>
              <a:defRPr/>
            </a:pPr>
            <a:r>
              <a:rPr lang="en-ZA" sz="2000" dirty="0">
                <a:latin typeface="Calibri Light" panose="020F0302020204030204" pitchFamily="34" charset="0"/>
                <a:cs typeface="Calibri Light" panose="020F0302020204030204" pitchFamily="34" charset="0"/>
              </a:rPr>
              <a:t>Significant progress has been made towards the UNAIDS 90-90-90 targets. By 2017, South Africa had attained 85-71-86</a:t>
            </a:r>
          </a:p>
          <a:p>
            <a:pPr>
              <a:buClr>
                <a:srgbClr val="4D6F9A"/>
              </a:buClr>
              <a:defRPr/>
            </a:pPr>
            <a:r>
              <a:rPr lang="en-ZA" sz="2000" dirty="0">
                <a:latin typeface="Calibri Light" panose="020F0302020204030204" pitchFamily="34" charset="0"/>
                <a:cs typeface="Calibri Light" panose="020F0302020204030204" pitchFamily="34" charset="0"/>
              </a:rPr>
              <a:t>Compared to 2012 multiple sexual partnerships have decreased among young males, but still remain relatively high</a:t>
            </a:r>
          </a:p>
          <a:p>
            <a:pPr marL="0" indent="0">
              <a:buNone/>
            </a:pPr>
            <a:endParaRPr lang="en-ZA" dirty="0"/>
          </a:p>
        </p:txBody>
      </p:sp>
    </p:spTree>
    <p:extLst>
      <p:ext uri="{BB962C8B-B14F-4D97-AF65-F5344CB8AC3E}">
        <p14:creationId xmlns:p14="http://schemas.microsoft.com/office/powerpoint/2010/main" val="32809497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115888"/>
            <a:ext cx="6851650" cy="865187"/>
          </a:xfrm>
        </p:spPr>
        <p:txBody>
          <a:bodyPr/>
          <a:lstStyle/>
          <a:p>
            <a:pPr>
              <a:defRPr/>
            </a:pPr>
            <a:r>
              <a:rPr lang="en-ZA" sz="2800" b="1" dirty="0">
                <a:latin typeface="Calibri" panose="020F0502020204030204" pitchFamily="34" charset="0"/>
                <a:cs typeface="Calibri" panose="020F0502020204030204" pitchFamily="34" charset="0"/>
              </a:rPr>
              <a:t>Conclusions, South Africa, 2017 (3/4)</a:t>
            </a:r>
          </a:p>
        </p:txBody>
      </p:sp>
      <p:sp>
        <p:nvSpPr>
          <p:cNvPr id="3" name="Content Placeholder 2"/>
          <p:cNvSpPr>
            <a:spLocks noGrp="1"/>
          </p:cNvSpPr>
          <p:nvPr>
            <p:ph idx="1"/>
          </p:nvPr>
        </p:nvSpPr>
        <p:spPr>
          <a:xfrm>
            <a:off x="323528" y="1343270"/>
            <a:ext cx="8229600" cy="5439891"/>
          </a:xfrm>
        </p:spPr>
        <p:txBody>
          <a:bodyPr/>
          <a:lstStyle/>
          <a:p>
            <a:pPr marL="0" lvl="0" indent="0">
              <a:buNone/>
              <a:defRPr/>
            </a:pPr>
            <a:r>
              <a:rPr lang="en-US" sz="2800" b="1" dirty="0">
                <a:solidFill>
                  <a:srgbClr val="000000"/>
                </a:solidFill>
                <a:latin typeface="Calibri" panose="020F0502020204030204" pitchFamily="34" charset="0"/>
                <a:cs typeface="Calibri" panose="020F0502020204030204" pitchFamily="34" charset="0"/>
              </a:rPr>
              <a:t>Challenges </a:t>
            </a:r>
          </a:p>
          <a:p>
            <a:pPr marL="0" lvl="0" indent="0">
              <a:buNone/>
              <a:defRPr/>
            </a:pPr>
            <a:endParaRPr lang="en-US" sz="1050" b="1" dirty="0">
              <a:solidFill>
                <a:srgbClr val="000000"/>
              </a:solidFill>
            </a:endParaRPr>
          </a:p>
          <a:p>
            <a:pPr>
              <a:buClr>
                <a:srgbClr val="4D6F9A"/>
              </a:buClr>
              <a:defRPr/>
            </a:pPr>
            <a:r>
              <a:rPr lang="en-US" sz="2000" dirty="0">
                <a:latin typeface="Calibri Light" panose="020F0302020204030204" pitchFamily="34" charset="0"/>
                <a:cs typeface="Calibri Light" panose="020F0302020204030204" pitchFamily="34" charset="0"/>
              </a:rPr>
              <a:t>The number of new HIV infections are still high, especially among females aged 15-24 years(1.51%) and females aged 15-49 years (0.93%)</a:t>
            </a:r>
          </a:p>
          <a:p>
            <a:pPr lvl="1">
              <a:defRPr/>
            </a:pPr>
            <a:r>
              <a:rPr lang="en-US" sz="2000" dirty="0">
                <a:latin typeface="Calibri Light" panose="020F0302020204030204" pitchFamily="34" charset="0"/>
                <a:cs typeface="Calibri Light" panose="020F0302020204030204" pitchFamily="34" charset="0"/>
              </a:rPr>
              <a:t>As a result of the above, HIV prevalence and number of PLHIV have increased</a:t>
            </a:r>
          </a:p>
          <a:p>
            <a:pPr lvl="1">
              <a:defRPr/>
            </a:pPr>
            <a:r>
              <a:rPr lang="en-US" sz="2000" dirty="0">
                <a:latin typeface="Calibri Light" panose="020F0302020204030204" pitchFamily="34" charset="0"/>
                <a:cs typeface="Calibri Light" panose="020F0302020204030204" pitchFamily="34" charset="0"/>
              </a:rPr>
              <a:t>This increase was also seen in all provinces, with substantial increases in both EC and WC</a:t>
            </a:r>
          </a:p>
          <a:p>
            <a:pPr>
              <a:buClr>
                <a:srgbClr val="4D6F9A"/>
              </a:buClr>
              <a:defRPr/>
            </a:pPr>
            <a:r>
              <a:rPr lang="en-US" sz="2000" dirty="0">
                <a:latin typeface="Calibri Light" panose="020F0302020204030204" pitchFamily="34" charset="0"/>
                <a:cs typeface="Calibri Light" panose="020F0302020204030204" pitchFamily="34" charset="0"/>
              </a:rPr>
              <a:t>Not all PLHIV are aware of their status, especially males </a:t>
            </a:r>
          </a:p>
          <a:p>
            <a:pPr>
              <a:buClr>
                <a:srgbClr val="4D6F9A"/>
              </a:buClr>
              <a:defRPr/>
            </a:pPr>
            <a:r>
              <a:rPr lang="en-US" sz="2000" dirty="0">
                <a:latin typeface="Calibri Light" panose="020F0302020204030204" pitchFamily="34" charset="0"/>
                <a:cs typeface="Calibri Light" panose="020F0302020204030204" pitchFamily="34" charset="0"/>
              </a:rPr>
              <a:t>Not everyone who is HIV positive is currently on treatment and as a result overall viral suppression among all PLHIV population is 62.3%</a:t>
            </a:r>
          </a:p>
          <a:p>
            <a:pPr lvl="1">
              <a:defRPr/>
            </a:pPr>
            <a:r>
              <a:rPr lang="en-US" sz="2000" dirty="0">
                <a:latin typeface="Calibri Light" panose="020F0302020204030204" pitchFamily="34" charset="0"/>
                <a:cs typeface="Calibri Light" panose="020F0302020204030204" pitchFamily="34" charset="0"/>
              </a:rPr>
              <a:t>Lower among males and younger age groups</a:t>
            </a:r>
          </a:p>
          <a:p>
            <a:pPr>
              <a:defRPr/>
            </a:pPr>
            <a:endParaRPr lang="en-ZA" sz="2400" dirty="0">
              <a:solidFill>
                <a:srgbClr val="000000"/>
              </a:solidFill>
            </a:endParaRPr>
          </a:p>
          <a:p>
            <a:pPr>
              <a:defRPr/>
            </a:pPr>
            <a:endParaRPr lang="en-ZA" sz="2400" dirty="0">
              <a:solidFill>
                <a:srgbClr val="000000"/>
              </a:solidFill>
            </a:endParaRPr>
          </a:p>
        </p:txBody>
      </p:sp>
    </p:spTree>
    <p:extLst>
      <p:ext uri="{BB962C8B-B14F-4D97-AF65-F5344CB8AC3E}">
        <p14:creationId xmlns:p14="http://schemas.microsoft.com/office/powerpoint/2010/main" val="34797619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800" b="1" dirty="0">
                <a:latin typeface="Calibri" panose="020F0502020204030204" pitchFamily="34" charset="0"/>
                <a:cs typeface="Calibri" panose="020F0502020204030204" pitchFamily="34" charset="0"/>
              </a:rPr>
              <a:t>Conclusions, South Africa, 2017 (4/4)</a:t>
            </a:r>
          </a:p>
        </p:txBody>
      </p:sp>
      <p:sp>
        <p:nvSpPr>
          <p:cNvPr id="3" name="Content Placeholder 2"/>
          <p:cNvSpPr>
            <a:spLocks noGrp="1"/>
          </p:cNvSpPr>
          <p:nvPr>
            <p:ph idx="1"/>
          </p:nvPr>
        </p:nvSpPr>
        <p:spPr/>
        <p:txBody>
          <a:bodyPr/>
          <a:lstStyle/>
          <a:p>
            <a:pPr marL="0" indent="0">
              <a:buNone/>
              <a:defRPr/>
            </a:pPr>
            <a:r>
              <a:rPr lang="en-US" b="1" dirty="0">
                <a:solidFill>
                  <a:srgbClr val="000000"/>
                </a:solidFill>
                <a:latin typeface="Calibri" panose="020F0502020204030204" pitchFamily="34" charset="0"/>
                <a:cs typeface="Calibri" panose="020F0502020204030204" pitchFamily="34" charset="0"/>
              </a:rPr>
              <a:t>Challenges continued</a:t>
            </a:r>
          </a:p>
          <a:p>
            <a:pPr marL="0" indent="0">
              <a:buNone/>
              <a:defRPr/>
            </a:pPr>
            <a:endParaRPr lang="en-US" sz="1400" b="1" dirty="0">
              <a:solidFill>
                <a:srgbClr val="000000"/>
              </a:solidFill>
              <a:latin typeface="Calibri" panose="020F0502020204030204" pitchFamily="34" charset="0"/>
              <a:cs typeface="Calibri" panose="020F0502020204030204" pitchFamily="34" charset="0"/>
            </a:endParaRPr>
          </a:p>
          <a:p>
            <a:pPr>
              <a:buClr>
                <a:srgbClr val="4D6F9A"/>
              </a:buClr>
              <a:defRPr/>
            </a:pPr>
            <a:r>
              <a:rPr lang="en-ZA" sz="2000" dirty="0">
                <a:latin typeface="Calibri Light" panose="020F0302020204030204" pitchFamily="34" charset="0"/>
                <a:cs typeface="Calibri Light" panose="020F0302020204030204" pitchFamily="34" charset="0"/>
              </a:rPr>
              <a:t>Consistent condom use continues to be low</a:t>
            </a:r>
          </a:p>
          <a:p>
            <a:pPr>
              <a:buClr>
                <a:srgbClr val="4D6F9A"/>
              </a:buClr>
              <a:defRPr/>
            </a:pPr>
            <a:r>
              <a:rPr lang="en-ZA" sz="2000" dirty="0">
                <a:latin typeface="Calibri Light" panose="020F0302020204030204" pitchFamily="34" charset="0"/>
                <a:cs typeface="Calibri Light" panose="020F0302020204030204" pitchFamily="34" charset="0"/>
              </a:rPr>
              <a:t>Sexual debut before the age of 15 years among male youth continues to increase </a:t>
            </a:r>
          </a:p>
          <a:p>
            <a:pPr>
              <a:buClr>
                <a:srgbClr val="4D6F9A"/>
              </a:buClr>
              <a:defRPr/>
            </a:pPr>
            <a:r>
              <a:rPr lang="en-ZA" sz="2000" dirty="0">
                <a:latin typeface="Calibri Light" panose="020F0302020204030204" pitchFamily="34" charset="0"/>
                <a:cs typeface="Calibri Light" panose="020F0302020204030204" pitchFamily="34" charset="0"/>
              </a:rPr>
              <a:t>The number of adolescents girls who had sexual relationships with older sexual partners continue to increase</a:t>
            </a:r>
          </a:p>
          <a:p>
            <a:pPr marL="0" indent="0">
              <a:buNone/>
            </a:pPr>
            <a:endParaRPr lang="en-ZA" dirty="0"/>
          </a:p>
        </p:txBody>
      </p:sp>
    </p:spTree>
    <p:extLst>
      <p:ext uri="{BB962C8B-B14F-4D97-AF65-F5344CB8AC3E}">
        <p14:creationId xmlns:p14="http://schemas.microsoft.com/office/powerpoint/2010/main" val="5534877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115888"/>
            <a:ext cx="7308850" cy="865187"/>
          </a:xfrm>
        </p:spPr>
        <p:txBody>
          <a:bodyPr/>
          <a:lstStyle/>
          <a:p>
            <a:pPr>
              <a:defRPr/>
            </a:pPr>
            <a:r>
              <a:rPr lang="en-ZA" sz="2800" b="1" dirty="0">
                <a:latin typeface="Calibri" panose="020F0502020204030204" pitchFamily="34" charset="0"/>
                <a:cs typeface="Calibri" panose="020F0502020204030204" pitchFamily="34" charset="0"/>
              </a:rPr>
              <a:t>Recommendations, South Africa, 2017 (1/2)</a:t>
            </a:r>
          </a:p>
        </p:txBody>
      </p:sp>
      <p:sp>
        <p:nvSpPr>
          <p:cNvPr id="3" name="Content Placeholder 2"/>
          <p:cNvSpPr>
            <a:spLocks noGrp="1"/>
          </p:cNvSpPr>
          <p:nvPr>
            <p:ph idx="1"/>
          </p:nvPr>
        </p:nvSpPr>
        <p:spPr>
          <a:xfrm>
            <a:off x="395536" y="1124744"/>
            <a:ext cx="8229600" cy="4968552"/>
          </a:xfrm>
        </p:spPr>
        <p:txBody>
          <a:bodyPr/>
          <a:lstStyle/>
          <a:p>
            <a:pPr marL="0" indent="0">
              <a:buNone/>
              <a:defRPr/>
            </a:pPr>
            <a:r>
              <a:rPr lang="en-ZA" sz="2200" dirty="0">
                <a:latin typeface="Calibri Light" panose="020F0302020204030204" pitchFamily="34" charset="0"/>
                <a:cs typeface="Calibri Light" panose="020F0302020204030204" pitchFamily="34" charset="0"/>
              </a:rPr>
              <a:t>The following recommendations are made to SANAC, all government departments, civil society, labour, business, donors, traditional leaders and, more importantly, individuals: </a:t>
            </a:r>
          </a:p>
          <a:p>
            <a:pPr>
              <a:buClr>
                <a:srgbClr val="4D6F9A"/>
              </a:buClr>
              <a:defRPr/>
            </a:pPr>
            <a:r>
              <a:rPr lang="en-ZA" sz="2000" dirty="0">
                <a:latin typeface="Calibri Light" panose="020F0302020204030204" pitchFamily="34" charset="0"/>
                <a:cs typeface="Calibri Light" panose="020F0302020204030204" pitchFamily="34" charset="0"/>
              </a:rPr>
              <a:t>There is a need to strengthen targeted and comprehensive evidence-based multi-sectoral response to the HIV and AIDS epidemic</a:t>
            </a:r>
          </a:p>
          <a:p>
            <a:pPr lvl="1">
              <a:defRPr/>
            </a:pPr>
            <a:r>
              <a:rPr lang="en-ZA" sz="1800" dirty="0">
                <a:latin typeface="Calibri Light" panose="020F0302020204030204" pitchFamily="34" charset="0"/>
                <a:cs typeface="Calibri Light" panose="020F0302020204030204" pitchFamily="34" charset="0"/>
              </a:rPr>
              <a:t>Strengthen, expand and support the ART programme with focus on reaching males and the younger population</a:t>
            </a:r>
          </a:p>
          <a:p>
            <a:pPr lvl="1">
              <a:defRPr/>
            </a:pPr>
            <a:r>
              <a:rPr lang="en-ZA" sz="1800" dirty="0">
                <a:latin typeface="Calibri Light" panose="020F0302020204030204" pitchFamily="34" charset="0"/>
                <a:cs typeface="Calibri Light" panose="020F0302020204030204" pitchFamily="34" charset="0"/>
              </a:rPr>
              <a:t>Make available proven combination prevention interventions, continuing emphasis on high-risk groups especially females aged 15-24 years</a:t>
            </a:r>
          </a:p>
          <a:p>
            <a:pPr lvl="2">
              <a:defRPr/>
            </a:pPr>
            <a:r>
              <a:rPr lang="en-ZA" sz="1800" dirty="0">
                <a:latin typeface="Calibri Light" panose="020F0302020204030204" pitchFamily="34" charset="0"/>
                <a:cs typeface="Calibri Light" panose="020F0302020204030204" pitchFamily="34" charset="0"/>
              </a:rPr>
              <a:t>Condoms </a:t>
            </a:r>
          </a:p>
          <a:p>
            <a:pPr lvl="2">
              <a:defRPr/>
            </a:pPr>
            <a:r>
              <a:rPr lang="en-ZA" sz="1800" dirty="0" err="1">
                <a:latin typeface="Calibri Light" panose="020F0302020204030204" pitchFamily="34" charset="0"/>
                <a:cs typeface="Calibri Light" panose="020F0302020204030204" pitchFamily="34" charset="0"/>
              </a:rPr>
              <a:t>PrEP</a:t>
            </a:r>
            <a:endParaRPr lang="en-ZA" sz="1800" dirty="0">
              <a:latin typeface="Calibri Light" panose="020F0302020204030204" pitchFamily="34" charset="0"/>
              <a:cs typeface="Calibri Light" panose="020F0302020204030204" pitchFamily="34" charset="0"/>
            </a:endParaRPr>
          </a:p>
          <a:p>
            <a:pPr lvl="1">
              <a:defRPr/>
            </a:pPr>
            <a:r>
              <a:rPr lang="en-ZA" sz="1800" dirty="0">
                <a:latin typeface="Calibri Light" panose="020F0302020204030204" pitchFamily="34" charset="0"/>
                <a:cs typeface="Calibri Light" panose="020F0302020204030204" pitchFamily="34" charset="0"/>
              </a:rPr>
              <a:t>Revitalize and strengthen behaviour change interventions including on:</a:t>
            </a:r>
          </a:p>
          <a:p>
            <a:pPr lvl="2">
              <a:defRPr/>
            </a:pPr>
            <a:r>
              <a:rPr lang="en-ZA" sz="1800" dirty="0">
                <a:latin typeface="Calibri Light" panose="020F0302020204030204" pitchFamily="34" charset="0"/>
                <a:cs typeface="Calibri Light" panose="020F0302020204030204" pitchFamily="34" charset="0"/>
              </a:rPr>
              <a:t>Risk perception highlighting the fact that everyone is at risk of HIV infection </a:t>
            </a:r>
          </a:p>
          <a:p>
            <a:pPr lvl="2">
              <a:defRPr/>
            </a:pPr>
            <a:r>
              <a:rPr lang="en-ZA" sz="1800" dirty="0">
                <a:latin typeface="Calibri Light" panose="020F0302020204030204" pitchFamily="34" charset="0"/>
                <a:cs typeface="Calibri Light" panose="020F0302020204030204" pitchFamily="34" charset="0"/>
              </a:rPr>
              <a:t>Improving treatment literacy among population to drive demand and adherence</a:t>
            </a:r>
          </a:p>
          <a:p>
            <a:pPr marL="457200" lvl="1" indent="0">
              <a:buNone/>
              <a:defRPr/>
            </a:pPr>
            <a:endParaRPr lang="en-ZA" sz="2000" dirty="0"/>
          </a:p>
        </p:txBody>
      </p:sp>
    </p:spTree>
    <p:extLst>
      <p:ext uri="{BB962C8B-B14F-4D97-AF65-F5344CB8AC3E}">
        <p14:creationId xmlns:p14="http://schemas.microsoft.com/office/powerpoint/2010/main" val="3431991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116632"/>
            <a:ext cx="6995120" cy="922114"/>
          </a:xfrm>
        </p:spPr>
        <p:txBody>
          <a:bodyPr/>
          <a:lstStyle/>
          <a:p>
            <a:r>
              <a:rPr lang="en-ZA" sz="2800" b="1" dirty="0">
                <a:latin typeface="Calibri" panose="020F0502020204030204" pitchFamily="34" charset="0"/>
                <a:cs typeface="Calibri" panose="020F0502020204030204" pitchFamily="34" charset="0"/>
              </a:rPr>
              <a:t>Recommendations, South Africa, </a:t>
            </a:r>
            <a:br>
              <a:rPr lang="en-ZA" sz="2800" b="1" dirty="0">
                <a:latin typeface="Calibri" panose="020F0502020204030204" pitchFamily="34" charset="0"/>
                <a:cs typeface="Calibri" panose="020F0502020204030204" pitchFamily="34" charset="0"/>
              </a:rPr>
            </a:br>
            <a:r>
              <a:rPr lang="en-ZA" sz="2800" b="1" dirty="0">
                <a:latin typeface="Calibri" panose="020F0502020204030204" pitchFamily="34" charset="0"/>
                <a:cs typeface="Calibri" panose="020F0502020204030204" pitchFamily="34" charset="0"/>
              </a:rPr>
              <a:t>2017 (2/2)</a:t>
            </a:r>
          </a:p>
        </p:txBody>
      </p:sp>
      <p:sp>
        <p:nvSpPr>
          <p:cNvPr id="3" name="Content Placeholder 2"/>
          <p:cNvSpPr>
            <a:spLocks noGrp="1"/>
          </p:cNvSpPr>
          <p:nvPr>
            <p:ph idx="1"/>
          </p:nvPr>
        </p:nvSpPr>
        <p:spPr/>
        <p:txBody>
          <a:bodyPr/>
          <a:lstStyle/>
          <a:p>
            <a:pPr lvl="1">
              <a:defRPr/>
            </a:pPr>
            <a:r>
              <a:rPr lang="en-ZA" sz="1800" dirty="0">
                <a:latin typeface="Calibri Light" panose="020F0302020204030204" pitchFamily="34" charset="0"/>
                <a:cs typeface="Calibri Light" panose="020F0302020204030204" pitchFamily="34" charset="0"/>
              </a:rPr>
              <a:t>Promote circumcision and create demand for VMMC  with an immediate goal to saturate the 15-34 year old age group</a:t>
            </a:r>
          </a:p>
          <a:p>
            <a:pPr lvl="1">
              <a:defRPr/>
            </a:pPr>
            <a:r>
              <a:rPr lang="en-ZA" sz="1800" dirty="0">
                <a:latin typeface="Calibri Light" panose="020F0302020204030204" pitchFamily="34" charset="0"/>
                <a:cs typeface="Calibri Light" panose="020F0302020204030204" pitchFamily="34" charset="0"/>
              </a:rPr>
              <a:t>Promote the elimination of mother-to-child transmission (EMTCT) of HIV</a:t>
            </a:r>
          </a:p>
          <a:p>
            <a:pPr lvl="1">
              <a:defRPr/>
            </a:pPr>
            <a:r>
              <a:rPr lang="en-US" sz="1800" dirty="0">
                <a:latin typeface="Calibri Light" panose="020F0302020204030204" pitchFamily="34" charset="0"/>
                <a:cs typeface="Calibri Light" panose="020F0302020204030204" pitchFamily="34" charset="0"/>
              </a:rPr>
              <a:t>Existing and new evidence needs to be used to inform new and more innovative SBCC campaigns, especially addressing social cultural issues and risk behaviours</a:t>
            </a:r>
          </a:p>
          <a:p>
            <a:pPr lvl="1">
              <a:defRPr/>
            </a:pPr>
            <a:r>
              <a:rPr lang="en-ZA" sz="1800" dirty="0">
                <a:latin typeface="Calibri Light" panose="020F0302020204030204" pitchFamily="34" charset="0"/>
                <a:cs typeface="Calibri Light" panose="020F0302020204030204" pitchFamily="34" charset="0"/>
              </a:rPr>
              <a:t>Support a targeted implementation of a widespread HIV testing and timely linkage to care campaign or programme</a:t>
            </a:r>
          </a:p>
          <a:p>
            <a:pPr lvl="2">
              <a:defRPr/>
            </a:pPr>
            <a:r>
              <a:rPr lang="en-ZA" sz="1800" dirty="0">
                <a:latin typeface="Calibri Light" panose="020F0302020204030204" pitchFamily="34" charset="0"/>
                <a:cs typeface="Calibri Light" panose="020F0302020204030204" pitchFamily="34" charset="0"/>
              </a:rPr>
              <a:t>for those with a known HIV+ status who were tested before the introduction of test and treat in 2016 should be encouraged to ‘return to care’ </a:t>
            </a:r>
          </a:p>
          <a:p>
            <a:pPr lvl="1">
              <a:defRPr/>
            </a:pPr>
            <a:endParaRPr lang="en-ZA" sz="1800" dirty="0"/>
          </a:p>
          <a:p>
            <a:endParaRPr lang="en-ZA" dirty="0"/>
          </a:p>
        </p:txBody>
      </p:sp>
    </p:spTree>
    <p:extLst>
      <p:ext uri="{BB962C8B-B14F-4D97-AF65-F5344CB8AC3E}">
        <p14:creationId xmlns:p14="http://schemas.microsoft.com/office/powerpoint/2010/main" val="22179919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txBox="1">
            <a:spLocks/>
          </p:cNvSpPr>
          <p:nvPr/>
        </p:nvSpPr>
        <p:spPr bwMode="auto">
          <a:xfrm>
            <a:off x="1924050" y="206375"/>
            <a:ext cx="68516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FontTx/>
              <a:buNone/>
            </a:pPr>
            <a:r>
              <a:rPr lang="en-US" altLang="en-US" sz="3600" b="1" dirty="0">
                <a:solidFill>
                  <a:srgbClr val="FFFFFF"/>
                </a:solidFill>
                <a:latin typeface="Calibri" panose="020F0502020204030204" pitchFamily="34" charset="0"/>
                <a:cs typeface="Calibri" panose="020F0502020204030204" pitchFamily="34" charset="0"/>
              </a:rPr>
              <a:t>Funders</a:t>
            </a:r>
            <a:endParaRPr lang="en-ZA" altLang="en-US" sz="3600" b="1" dirty="0">
              <a:solidFill>
                <a:srgbClr val="FFFFFF"/>
              </a:solidFill>
              <a:latin typeface="Calibri" panose="020F0502020204030204" pitchFamily="34" charset="0"/>
              <a:cs typeface="Calibri" panose="020F0502020204030204" pitchFamily="34" charset="0"/>
            </a:endParaRPr>
          </a:p>
        </p:txBody>
      </p:sp>
      <p:pic>
        <p:nvPicPr>
          <p:cNvPr id="16395" name="Picture 404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4405" y="1867101"/>
            <a:ext cx="1349993" cy="68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 descr="~7802945"/>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470742" y="1784049"/>
            <a:ext cx="1117224" cy="841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4044" descr="~894218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90289" y="1835843"/>
            <a:ext cx="942847" cy="738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Pictur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44307" y="2704247"/>
            <a:ext cx="81110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0225" y="2882715"/>
            <a:ext cx="1768753" cy="586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21" descr="http://www.virology-education.com/wp-content/uploads/2014/05/RTC-logo-TM-3400-right-to-care-groot.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16893" y="1907305"/>
            <a:ext cx="1127566" cy="60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2" descr="loveLife logo with lL"/>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50186" y="2811898"/>
            <a:ext cx="810641" cy="87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26" descr="Soul City lomin- bi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309421" y="2768718"/>
            <a:ext cx="741320" cy="785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27" descr="CCI Logo-01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60273" y="2603497"/>
            <a:ext cx="711727"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14"/>
          <p:cNvSpPr>
            <a:spLocks noChangeArrowheads="1"/>
          </p:cNvSpPr>
          <p:nvPr/>
        </p:nvSpPr>
        <p:spPr bwMode="auto">
          <a:xfrm>
            <a:off x="107950" y="17478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FontTx/>
              <a:buNone/>
            </a:pPr>
            <a:endParaRPr lang="en-ZA" altLang="en-US" sz="1800">
              <a:solidFill>
                <a:srgbClr val="000000"/>
              </a:solidFill>
            </a:endParaRPr>
          </a:p>
        </p:txBody>
      </p:sp>
      <p:sp>
        <p:nvSpPr>
          <p:cNvPr id="16390" name="Rectangle 15"/>
          <p:cNvSpPr>
            <a:spLocks noChangeArrowheads="1"/>
          </p:cNvSpPr>
          <p:nvPr/>
        </p:nvSpPr>
        <p:spPr bwMode="auto">
          <a:xfrm>
            <a:off x="58737" y="3906677"/>
            <a:ext cx="902652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2000" dirty="0">
                <a:solidFill>
                  <a:srgbClr val="000000"/>
                </a:solidFill>
                <a:latin typeface="Calibri Light" panose="020F0302020204030204" pitchFamily="34" charset="0"/>
                <a:cs typeface="Calibri Light" panose="020F0302020204030204" pitchFamily="34" charset="0"/>
              </a:rPr>
              <a:t>U.S. President’s Emergency Plan for AIDS Relief (</a:t>
            </a:r>
            <a:r>
              <a:rPr lang="en-ZA" altLang="en-US" sz="2000" dirty="0">
                <a:solidFill>
                  <a:srgbClr val="000000"/>
                </a:solidFill>
                <a:latin typeface="Calibri Light" panose="020F0302020204030204" pitchFamily="34" charset="0"/>
                <a:cs typeface="Calibri Light" panose="020F0302020204030204" pitchFamily="34" charset="0"/>
              </a:rPr>
              <a:t>PEPFAR) </a:t>
            </a:r>
          </a:p>
          <a:p>
            <a:pPr algn="ctr" eaLnBrk="0" fontAlgn="base" hangingPunct="0">
              <a:spcBef>
                <a:spcPct val="0"/>
              </a:spcBef>
              <a:spcAft>
                <a:spcPct val="0"/>
              </a:spcAft>
              <a:buFontTx/>
              <a:buNone/>
            </a:pPr>
            <a:r>
              <a:rPr lang="en-ZA" altLang="en-US" sz="2000" dirty="0">
                <a:solidFill>
                  <a:srgbClr val="000000"/>
                </a:solidFill>
                <a:latin typeface="Calibri Light" panose="020F0302020204030204" pitchFamily="34" charset="0"/>
                <a:cs typeface="Calibri Light" panose="020F0302020204030204" pitchFamily="34" charset="0"/>
              </a:rPr>
              <a:t>through the U.S. CDC (</a:t>
            </a:r>
            <a:r>
              <a:rPr lang="en-GB" altLang="en-US" sz="2000" dirty="0">
                <a:solidFill>
                  <a:srgbClr val="000000"/>
                </a:solidFill>
                <a:latin typeface="Calibri Light" panose="020F0302020204030204" pitchFamily="34" charset="0"/>
                <a:cs typeface="Calibri Light" panose="020F0302020204030204" pitchFamily="34" charset="0"/>
              </a:rPr>
              <a:t>Cooperative Agreement #</a:t>
            </a:r>
            <a:r>
              <a:rPr lang="en-US" altLang="en-US" sz="2000" dirty="0">
                <a:solidFill>
                  <a:srgbClr val="000000"/>
                </a:solidFill>
                <a:latin typeface="Calibri Light" panose="020F0302020204030204" pitchFamily="34" charset="0"/>
                <a:cs typeface="Calibri Light" panose="020F0302020204030204" pitchFamily="34" charset="0"/>
              </a:rPr>
              <a:t>GH001629)</a:t>
            </a:r>
            <a:endParaRPr lang="en-ZA" altLang="en-US" sz="2000" dirty="0">
              <a:solidFill>
                <a:srgbClr val="000000"/>
              </a:solidFill>
              <a:latin typeface="Calibri Light" panose="020F0302020204030204" pitchFamily="34" charset="0"/>
              <a:cs typeface="Calibri Light" panose="020F0302020204030204" pitchFamily="34" charset="0"/>
            </a:endParaRPr>
          </a:p>
          <a:p>
            <a:pPr algn="ctr" eaLnBrk="0" fontAlgn="base" hangingPunct="0">
              <a:spcBef>
                <a:spcPct val="0"/>
              </a:spcBef>
              <a:spcAft>
                <a:spcPct val="0"/>
              </a:spcAft>
              <a:buFontTx/>
              <a:buNone/>
            </a:pPr>
            <a:r>
              <a:rPr lang="en-US" altLang="en-US" sz="2000" dirty="0">
                <a:solidFill>
                  <a:srgbClr val="000000"/>
                </a:solidFill>
                <a:latin typeface="Calibri Light" panose="020F0302020204030204" pitchFamily="34" charset="0"/>
                <a:cs typeface="Calibri Light" panose="020F0302020204030204" pitchFamily="34" charset="0"/>
              </a:rPr>
              <a:t>Department of Science and Technology, South African National AIDS Council, Global Fund, Right to Care, UNICEF, Centre for Communication Impact, Soul City, </a:t>
            </a:r>
            <a:r>
              <a:rPr lang="en-US" altLang="en-US" sz="2000" dirty="0" err="1">
                <a:solidFill>
                  <a:srgbClr val="000000"/>
                </a:solidFill>
                <a:latin typeface="Calibri Light" panose="020F0302020204030204" pitchFamily="34" charset="0"/>
                <a:cs typeface="Calibri Light" panose="020F0302020204030204" pitchFamily="34" charset="0"/>
              </a:rPr>
              <a:t>LoveLife</a:t>
            </a:r>
            <a:endParaRPr lang="en-US" altLang="en-US" sz="2000" dirty="0">
              <a:solidFill>
                <a:srgbClr val="000000"/>
              </a:solidFill>
              <a:latin typeface="Calibri Light" panose="020F0302020204030204" pitchFamily="34" charset="0"/>
              <a:cs typeface="Calibri Light" panose="020F0302020204030204" pitchFamily="34" charset="0"/>
            </a:endParaRPr>
          </a:p>
        </p:txBody>
      </p:sp>
      <p:sp>
        <p:nvSpPr>
          <p:cNvPr id="2" name="TextBox 1"/>
          <p:cNvSpPr txBox="1"/>
          <p:nvPr/>
        </p:nvSpPr>
        <p:spPr>
          <a:xfrm>
            <a:off x="346074" y="5238709"/>
            <a:ext cx="8451850" cy="553998"/>
          </a:xfrm>
          <a:prstGeom prst="rect">
            <a:avLst/>
          </a:prstGeom>
          <a:noFill/>
        </p:spPr>
        <p:txBody>
          <a:bodyPr wrap="square" rtlCol="0">
            <a:spAutoFit/>
          </a:bodyPr>
          <a:lstStyle/>
          <a:p>
            <a:pPr eaLnBrk="0" fontAlgn="base" hangingPunct="0">
              <a:spcBef>
                <a:spcPct val="0"/>
              </a:spcBef>
              <a:spcAft>
                <a:spcPct val="0"/>
              </a:spcAft>
            </a:pPr>
            <a:r>
              <a:rPr lang="en-US" sz="1000" dirty="0">
                <a:solidFill>
                  <a:srgbClr val="000000"/>
                </a:solidFill>
                <a:latin typeface="Calibri Light" panose="020F0302020204030204" pitchFamily="34" charset="0"/>
                <a:cs typeface="Calibri Light" panose="020F0302020204030204" pitchFamily="34" charset="0"/>
              </a:rPr>
              <a:t>The findings and conclusions in this presentation are those of the author(s) and do not necessarily represent the official position of the CDC.</a:t>
            </a:r>
          </a:p>
          <a:p>
            <a:pPr eaLnBrk="0" fontAlgn="base" hangingPunct="0">
              <a:spcBef>
                <a:spcPct val="0"/>
              </a:spcBef>
              <a:spcAft>
                <a:spcPct val="0"/>
              </a:spcAft>
            </a:pPr>
            <a:r>
              <a:rPr lang="en-US" sz="1000" dirty="0">
                <a:solidFill>
                  <a:srgbClr val="000000"/>
                </a:solidFill>
                <a:latin typeface="Calibri Light" panose="020F0302020204030204" pitchFamily="34" charset="0"/>
                <a:cs typeface="Calibri Light" panose="020F0302020204030204" pitchFamily="34" charset="0"/>
              </a:rPr>
              <a:t>The mark “CDC” is owned by the US Dept. of Health and Human Services and is used with permission. Use of this logo is not an endorsement by HHS or CDC of any particular product, service, or enterprise. </a:t>
            </a:r>
          </a:p>
        </p:txBody>
      </p:sp>
      <p:pic>
        <p:nvPicPr>
          <p:cNvPr id="50178" name="Picture 2" descr="Image result for dst 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2006" y="1854470"/>
            <a:ext cx="2008458" cy="703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1376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descr="IMG_0023"/>
          <p:cNvPicPr>
            <a:picLocks noChangeAspect="1" noChangeArrowheads="1"/>
          </p:cNvPicPr>
          <p:nvPr/>
        </p:nvPicPr>
        <p:blipFill>
          <a:blip r:embed="rId3">
            <a:extLst>
              <a:ext uri="{28A0092B-C50C-407E-A947-70E740481C1C}">
                <a14:useLocalDpi xmlns:a14="http://schemas.microsoft.com/office/drawing/2010/main" val="0"/>
              </a:ext>
            </a:extLst>
          </a:blip>
          <a:srcRect t="15358"/>
          <a:stretch>
            <a:fillRect/>
          </a:stretch>
        </p:blipFill>
        <p:spPr bwMode="auto">
          <a:xfrm>
            <a:off x="0" y="1052513"/>
            <a:ext cx="9144000" cy="580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Rectangle 2"/>
          <p:cNvSpPr>
            <a:spLocks noGrp="1" noChangeArrowheads="1"/>
          </p:cNvSpPr>
          <p:nvPr>
            <p:ph idx="1"/>
          </p:nvPr>
        </p:nvSpPr>
        <p:spPr>
          <a:xfrm>
            <a:off x="1979613" y="260350"/>
            <a:ext cx="6870700" cy="863600"/>
          </a:xfrm>
        </p:spPr>
        <p:txBody>
          <a:bodyPr/>
          <a:lstStyle/>
          <a:p>
            <a:pPr>
              <a:buFontTx/>
              <a:buNone/>
              <a:defRPr/>
            </a:pPr>
            <a:r>
              <a:rPr lang="en-US" sz="3600" dirty="0">
                <a:solidFill>
                  <a:schemeClr val="bg1"/>
                </a:solidFill>
                <a:latin typeface="Harlow Solid Italic" panose="04030604020F02020D02" pitchFamily="82" charset="0"/>
              </a:rPr>
              <a:t>Thank you for your attention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t>Research Methods </a:t>
            </a:r>
            <a:endParaRPr lang="en-ZA" sz="2800" b="1" dirty="0"/>
          </a:p>
        </p:txBody>
      </p:sp>
      <p:sp>
        <p:nvSpPr>
          <p:cNvPr id="3" name="Content Placeholder 2"/>
          <p:cNvSpPr>
            <a:spLocks noGrp="1"/>
          </p:cNvSpPr>
          <p:nvPr>
            <p:ph idx="1"/>
          </p:nvPr>
        </p:nvSpPr>
        <p:spPr>
          <a:xfrm>
            <a:off x="323850" y="1268413"/>
            <a:ext cx="8496300" cy="5340350"/>
          </a:xfrm>
        </p:spPr>
        <p:txBody>
          <a:bodyPr/>
          <a:lstStyle/>
          <a:p>
            <a:pPr marL="0" indent="0">
              <a:buFontTx/>
              <a:buNone/>
              <a:defRPr/>
            </a:pPr>
            <a:r>
              <a:rPr lang="en-ZA" sz="2800" b="1" dirty="0">
                <a:latin typeface="Calibri" panose="020F0502020204030204" pitchFamily="34" charset="0"/>
                <a:cs typeface="Calibri" panose="020F0502020204030204" pitchFamily="34" charset="0"/>
              </a:rPr>
              <a:t>Survey design </a:t>
            </a:r>
          </a:p>
          <a:p>
            <a:pPr>
              <a:buClr>
                <a:srgbClr val="4D6F9A"/>
              </a:buClr>
              <a:defRPr/>
            </a:pPr>
            <a:r>
              <a:rPr lang="en-US" sz="2000" dirty="0">
                <a:latin typeface="Calibri Light" panose="020F0302020204030204" pitchFamily="34" charset="0"/>
                <a:cs typeface="Calibri Light" panose="020F0302020204030204" pitchFamily="34" charset="0"/>
              </a:rPr>
              <a:t>A cross-sectional, population-based household survey was conducted using a multi-stage stratified cluster random sampling approach</a:t>
            </a:r>
          </a:p>
          <a:p>
            <a:pPr>
              <a:buClr>
                <a:srgbClr val="4D6F9A"/>
              </a:buClr>
              <a:buFontTx/>
              <a:buChar char="•"/>
              <a:defRPr/>
            </a:pPr>
            <a:endParaRPr lang="en-US" sz="2000" dirty="0">
              <a:latin typeface="Calibri Light" panose="020F0302020204030204" pitchFamily="34" charset="0"/>
              <a:cs typeface="Calibri Light" panose="020F0302020204030204" pitchFamily="34" charset="0"/>
            </a:endParaRPr>
          </a:p>
          <a:p>
            <a:pPr>
              <a:buClr>
                <a:srgbClr val="4D6F9A"/>
              </a:buClr>
              <a:defRPr/>
            </a:pPr>
            <a:r>
              <a:rPr lang="en-US" sz="2000" dirty="0">
                <a:latin typeface="Calibri Light" panose="020F0302020204030204" pitchFamily="34" charset="0"/>
                <a:cs typeface="Calibri Light" panose="020F0302020204030204" pitchFamily="34" charset="0"/>
              </a:rPr>
              <a:t>The study design </a:t>
            </a:r>
            <a:r>
              <a:rPr lang="en-US" sz="2000" dirty="0" smtClean="0">
                <a:latin typeface="Calibri Light" panose="020F0302020204030204" pitchFamily="34" charset="0"/>
                <a:cs typeface="Calibri Light" panose="020F0302020204030204" pitchFamily="34" charset="0"/>
              </a:rPr>
              <a:t>was based </a:t>
            </a:r>
            <a:r>
              <a:rPr lang="en-US" sz="2000" dirty="0">
                <a:latin typeface="Calibri Light" panose="020F0302020204030204" pitchFamily="34" charset="0"/>
                <a:cs typeface="Calibri Light" panose="020F0302020204030204" pitchFamily="34" charset="0"/>
              </a:rPr>
              <a:t>on the methods used and validated in the four previous surveys carried out by HSRC in 2002, 2005, 2008 and 2012 including linked anonymous  testing with informed consent</a:t>
            </a:r>
          </a:p>
          <a:p>
            <a:pPr marL="0" indent="0">
              <a:buFontTx/>
              <a:buNone/>
              <a:defRPr/>
            </a:pPr>
            <a:endParaRPr lang="en-US" sz="2000" dirty="0"/>
          </a:p>
          <a:p>
            <a:pPr marL="0" indent="0">
              <a:buNone/>
              <a:defRPr/>
            </a:pPr>
            <a:r>
              <a:rPr lang="en-ZA" sz="2800" b="1" dirty="0">
                <a:latin typeface="Calibri" panose="020F0502020204030204" pitchFamily="34" charset="0"/>
                <a:cs typeface="Calibri" panose="020F0502020204030204" pitchFamily="34" charset="0"/>
              </a:rPr>
              <a:t>Survey population  </a:t>
            </a:r>
          </a:p>
          <a:p>
            <a:pPr>
              <a:buClr>
                <a:srgbClr val="4D6F9A"/>
              </a:buClr>
              <a:defRPr/>
            </a:pPr>
            <a:r>
              <a:rPr lang="en-ZA" sz="2000" dirty="0">
                <a:latin typeface="Calibri Light" panose="020F0302020204030204" pitchFamily="34" charset="0"/>
                <a:cs typeface="Calibri Light" panose="020F0302020204030204" pitchFamily="34" charset="0"/>
              </a:rPr>
              <a:t>This survey included persons of all ages living in South Africa. </a:t>
            </a:r>
            <a:endParaRPr lang="en-ZA" sz="2000" dirty="0" smtClean="0">
              <a:latin typeface="Calibri Light" panose="020F0302020204030204" pitchFamily="34" charset="0"/>
              <a:cs typeface="Calibri Light" panose="020F0302020204030204" pitchFamily="34" charset="0"/>
            </a:endParaRPr>
          </a:p>
          <a:p>
            <a:pPr>
              <a:buClr>
                <a:srgbClr val="4D6F9A"/>
              </a:buClr>
              <a:defRPr/>
            </a:pPr>
            <a:r>
              <a:rPr lang="en-ZA" sz="2000" dirty="0" smtClean="0">
                <a:latin typeface="Calibri Light" panose="020F0302020204030204" pitchFamily="34" charset="0"/>
                <a:cs typeface="Calibri Light" panose="020F0302020204030204" pitchFamily="34" charset="0"/>
              </a:rPr>
              <a:t>All </a:t>
            </a:r>
            <a:r>
              <a:rPr lang="en-ZA" sz="2000" dirty="0">
                <a:latin typeface="Calibri Light" panose="020F0302020204030204" pitchFamily="34" charset="0"/>
                <a:cs typeface="Calibri Light" panose="020F0302020204030204" pitchFamily="34" charset="0"/>
              </a:rPr>
              <a:t>members of the selected households were invited to </a:t>
            </a:r>
            <a:r>
              <a:rPr lang="en-ZA" sz="2000" dirty="0" smtClean="0">
                <a:latin typeface="Calibri Light" panose="020F0302020204030204" pitchFamily="34" charset="0"/>
                <a:cs typeface="Calibri Light" panose="020F0302020204030204" pitchFamily="34" charset="0"/>
              </a:rPr>
              <a:t>participate, including </a:t>
            </a:r>
            <a:r>
              <a:rPr lang="en-ZA" sz="2000" dirty="0">
                <a:latin typeface="Calibri Light" panose="020F0302020204030204" pitchFamily="34" charset="0"/>
                <a:cs typeface="Calibri Light" panose="020F0302020204030204" pitchFamily="34" charset="0"/>
              </a:rPr>
              <a:t>those living in hostels</a:t>
            </a:r>
          </a:p>
          <a:p>
            <a:pPr marL="0" indent="0">
              <a:buFontTx/>
              <a:buNone/>
              <a:defRPr/>
            </a:pPr>
            <a:endParaRPr lang="en-ZA" sz="2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t>Research Methods </a:t>
            </a:r>
            <a:endParaRPr lang="en-ZA" sz="2800" b="1" dirty="0"/>
          </a:p>
        </p:txBody>
      </p:sp>
      <p:sp>
        <p:nvSpPr>
          <p:cNvPr id="5" name="Oval 4"/>
          <p:cNvSpPr/>
          <p:nvPr/>
        </p:nvSpPr>
        <p:spPr>
          <a:xfrm>
            <a:off x="3779912" y="1814750"/>
            <a:ext cx="4851378" cy="3960440"/>
          </a:xfrm>
          <a:prstGeom prst="ellipse">
            <a:avLst/>
          </a:prstGeom>
          <a:solidFill>
            <a:schemeClr val="accent3">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979169" y="1814750"/>
            <a:ext cx="4788651" cy="3960440"/>
          </a:xfrm>
          <a:prstGeom prst="ellipse">
            <a:avLst/>
          </a:prstGeom>
          <a:solidFill>
            <a:srgbClr val="025198">
              <a:alpha val="65000"/>
            </a:srgb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3116970" y="2175289"/>
            <a:ext cx="2463141" cy="584775"/>
          </a:xfrm>
          <a:prstGeom prst="rect">
            <a:avLst/>
          </a:prstGeom>
          <a:noFill/>
          <a:ln>
            <a:noFill/>
          </a:ln>
        </p:spPr>
        <p:txBody>
          <a:bodyPr wrap="square" rtlCol="0">
            <a:spAutoFit/>
          </a:bodyPr>
          <a:lstStyle/>
          <a:p>
            <a:r>
              <a:rPr lang="en-US" sz="3200" dirty="0">
                <a:solidFill>
                  <a:schemeClr val="bg1"/>
                </a:solidFill>
              </a:rPr>
              <a:t>1000 SALs</a:t>
            </a:r>
          </a:p>
        </p:txBody>
      </p:sp>
      <p:sp>
        <p:nvSpPr>
          <p:cNvPr id="7" name="TextBox 6"/>
          <p:cNvSpPr txBox="1"/>
          <p:nvPr/>
        </p:nvSpPr>
        <p:spPr>
          <a:xfrm>
            <a:off x="5093775" y="3298954"/>
            <a:ext cx="1106276" cy="954107"/>
          </a:xfrm>
          <a:prstGeom prst="rect">
            <a:avLst/>
          </a:prstGeom>
          <a:noFill/>
        </p:spPr>
        <p:txBody>
          <a:bodyPr wrap="square" rtlCol="0">
            <a:spAutoFit/>
          </a:bodyPr>
          <a:lstStyle/>
          <a:p>
            <a:pPr algn="ctr"/>
            <a:r>
              <a:rPr lang="en-US" sz="2800" dirty="0">
                <a:solidFill>
                  <a:schemeClr val="bg1"/>
                </a:solidFill>
              </a:rPr>
              <a:t>585 SALs</a:t>
            </a:r>
          </a:p>
        </p:txBody>
      </p:sp>
      <p:sp>
        <p:nvSpPr>
          <p:cNvPr id="8" name="TextBox 7"/>
          <p:cNvSpPr txBox="1"/>
          <p:nvPr/>
        </p:nvSpPr>
        <p:spPr>
          <a:xfrm>
            <a:off x="7145913" y="3317916"/>
            <a:ext cx="1106962" cy="954107"/>
          </a:xfrm>
          <a:prstGeom prst="rect">
            <a:avLst/>
          </a:prstGeom>
          <a:noFill/>
        </p:spPr>
        <p:txBody>
          <a:bodyPr wrap="square" rtlCol="0">
            <a:spAutoFit/>
          </a:bodyPr>
          <a:lstStyle/>
          <a:p>
            <a:pPr algn="ctr"/>
            <a:r>
              <a:rPr lang="en-US" sz="2800" dirty="0">
                <a:solidFill>
                  <a:schemeClr val="bg1"/>
                </a:solidFill>
              </a:rPr>
              <a:t>457 SALs</a:t>
            </a:r>
          </a:p>
        </p:txBody>
      </p:sp>
      <p:sp>
        <p:nvSpPr>
          <p:cNvPr id="9" name="Content Placeholder 2"/>
          <p:cNvSpPr>
            <a:spLocks noGrp="1"/>
          </p:cNvSpPr>
          <p:nvPr>
            <p:ph idx="1"/>
          </p:nvPr>
        </p:nvSpPr>
        <p:spPr>
          <a:xfrm>
            <a:off x="314526" y="1038219"/>
            <a:ext cx="8496300" cy="967334"/>
          </a:xfrm>
        </p:spPr>
        <p:txBody>
          <a:bodyPr/>
          <a:lstStyle/>
          <a:p>
            <a:pPr marL="0" indent="0">
              <a:buNone/>
              <a:defRPr/>
            </a:pPr>
            <a:r>
              <a:rPr lang="en-ZA" sz="2000" dirty="0">
                <a:latin typeface="Calibri Light" panose="020F0302020204030204" pitchFamily="34" charset="0"/>
                <a:cs typeface="Calibri Light" panose="020F0302020204030204" pitchFamily="34" charset="0"/>
              </a:rPr>
              <a:t>Sampling frame – SABSSM V</a:t>
            </a:r>
          </a:p>
          <a:p>
            <a:pPr marL="0" indent="0">
              <a:buNone/>
              <a:defRPr/>
            </a:pPr>
            <a:r>
              <a:rPr lang="en-ZA" sz="2000" dirty="0">
                <a:latin typeface="Calibri Light" panose="020F0302020204030204" pitchFamily="34" charset="0"/>
                <a:cs typeface="Calibri Light" panose="020F0302020204030204" pitchFamily="34" charset="0"/>
              </a:rPr>
              <a:t>National + 16 District/metro-level estimates</a:t>
            </a:r>
          </a:p>
          <a:p>
            <a:pPr marL="0" indent="0">
              <a:buFontTx/>
              <a:buNone/>
              <a:defRPr/>
            </a:pPr>
            <a:endParaRPr lang="en-ZA" sz="2400" dirty="0"/>
          </a:p>
        </p:txBody>
      </p:sp>
      <p:sp>
        <p:nvSpPr>
          <p:cNvPr id="23" name="Rectangle 22"/>
          <p:cNvSpPr/>
          <p:nvPr/>
        </p:nvSpPr>
        <p:spPr>
          <a:xfrm>
            <a:off x="344361" y="2492224"/>
            <a:ext cx="219456" cy="219456"/>
          </a:xfrm>
          <a:prstGeom prst="rect">
            <a:avLst/>
          </a:prstGeom>
          <a:solidFill>
            <a:srgbClr val="598DBB"/>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40820" y="2453219"/>
            <a:ext cx="1693412" cy="276999"/>
          </a:xfrm>
          <a:prstGeom prst="rect">
            <a:avLst/>
          </a:prstGeom>
          <a:noFill/>
        </p:spPr>
        <p:txBody>
          <a:bodyPr wrap="none" rtlCol="0">
            <a:spAutoFit/>
          </a:bodyPr>
          <a:lstStyle/>
          <a:p>
            <a:r>
              <a:rPr lang="en-US" sz="1200" dirty="0">
                <a:latin typeface="Calibri Light" panose="020F0302020204030204" pitchFamily="34" charset="0"/>
                <a:cs typeface="Calibri Light" panose="020F0302020204030204" pitchFamily="34" charset="0"/>
              </a:rPr>
              <a:t>National sampling frame</a:t>
            </a:r>
          </a:p>
        </p:txBody>
      </p:sp>
      <p:sp>
        <p:nvSpPr>
          <p:cNvPr id="26" name="TextBox 25"/>
          <p:cNvSpPr txBox="1"/>
          <p:nvPr/>
        </p:nvSpPr>
        <p:spPr>
          <a:xfrm>
            <a:off x="563817" y="3186672"/>
            <a:ext cx="1129668" cy="276999"/>
          </a:xfrm>
          <a:prstGeom prst="rect">
            <a:avLst/>
          </a:prstGeom>
          <a:noFill/>
        </p:spPr>
        <p:txBody>
          <a:bodyPr wrap="none" rtlCol="0">
            <a:spAutoFit/>
          </a:bodyPr>
          <a:lstStyle/>
          <a:p>
            <a:r>
              <a:rPr lang="en-US" sz="1200" dirty="0">
                <a:latin typeface="Calibri Light" panose="020F0302020204030204" pitchFamily="34" charset="0"/>
                <a:cs typeface="Calibri Light" panose="020F0302020204030204" pitchFamily="34" charset="0"/>
              </a:rPr>
              <a:t>Additional SALs</a:t>
            </a:r>
          </a:p>
        </p:txBody>
      </p:sp>
      <p:sp>
        <p:nvSpPr>
          <p:cNvPr id="27" name="Right Triangle 26"/>
          <p:cNvSpPr/>
          <p:nvPr/>
        </p:nvSpPr>
        <p:spPr>
          <a:xfrm>
            <a:off x="339789" y="2813259"/>
            <a:ext cx="228600" cy="228600"/>
          </a:xfrm>
          <a:prstGeom prst="rtTriangle">
            <a:avLst/>
          </a:prstGeom>
          <a:solidFill>
            <a:srgbClr val="3B6F9D"/>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89102" y="3470436"/>
            <a:ext cx="1499449" cy="830997"/>
          </a:xfrm>
          <a:prstGeom prst="rect">
            <a:avLst/>
          </a:prstGeom>
          <a:noFill/>
        </p:spPr>
        <p:txBody>
          <a:bodyPr wrap="none" rtlCol="0">
            <a:spAutoFit/>
          </a:bodyPr>
          <a:lstStyle/>
          <a:p>
            <a:r>
              <a:rPr lang="en-US" sz="1200" dirty="0">
                <a:latin typeface="Calibri Light" panose="020F0302020204030204" pitchFamily="34" charset="0"/>
                <a:cs typeface="Calibri Light" panose="020F0302020204030204" pitchFamily="34" charset="0"/>
              </a:rPr>
              <a:t>Natl. sampling frame </a:t>
            </a:r>
          </a:p>
          <a:p>
            <a:r>
              <a:rPr lang="en-US" sz="1200" dirty="0">
                <a:latin typeface="Calibri Light" panose="020F0302020204030204" pitchFamily="34" charset="0"/>
                <a:cs typeface="Calibri Light" panose="020F0302020204030204" pitchFamily="34" charset="0"/>
              </a:rPr>
              <a:t>SALs contributing to </a:t>
            </a:r>
          </a:p>
          <a:p>
            <a:r>
              <a:rPr lang="en-US" sz="1200" dirty="0">
                <a:latin typeface="Calibri Light" panose="020F0302020204030204" pitchFamily="34" charset="0"/>
                <a:cs typeface="Calibri Light" panose="020F0302020204030204" pitchFamily="34" charset="0"/>
              </a:rPr>
              <a:t>16 district/metro-</a:t>
            </a:r>
          </a:p>
          <a:p>
            <a:r>
              <a:rPr lang="en-US" sz="1200" dirty="0">
                <a:latin typeface="Calibri Light" panose="020F0302020204030204" pitchFamily="34" charset="0"/>
                <a:cs typeface="Calibri Light" panose="020F0302020204030204" pitchFamily="34" charset="0"/>
              </a:rPr>
              <a:t>level estimates </a:t>
            </a:r>
          </a:p>
        </p:txBody>
      </p:sp>
      <p:sp>
        <p:nvSpPr>
          <p:cNvPr id="30" name="TextBox 29"/>
          <p:cNvSpPr txBox="1"/>
          <p:nvPr/>
        </p:nvSpPr>
        <p:spPr>
          <a:xfrm>
            <a:off x="543117" y="2718445"/>
            <a:ext cx="1264962" cy="461665"/>
          </a:xfrm>
          <a:prstGeom prst="rect">
            <a:avLst/>
          </a:prstGeom>
          <a:noFill/>
        </p:spPr>
        <p:txBody>
          <a:bodyPr wrap="none" rtlCol="0">
            <a:spAutoFit/>
          </a:bodyPr>
          <a:lstStyle/>
          <a:p>
            <a:r>
              <a:rPr lang="en-US" sz="1200" dirty="0">
                <a:latin typeface="Calibri Light" panose="020F0302020204030204" pitchFamily="34" charset="0"/>
                <a:cs typeface="Calibri Light" panose="020F0302020204030204" pitchFamily="34" charset="0"/>
              </a:rPr>
              <a:t>Selected districts </a:t>
            </a:r>
          </a:p>
          <a:p>
            <a:r>
              <a:rPr lang="en-US" sz="1200" dirty="0">
                <a:latin typeface="Calibri Light" panose="020F0302020204030204" pitchFamily="34" charset="0"/>
                <a:cs typeface="Calibri Light" panose="020F0302020204030204" pitchFamily="34" charset="0"/>
              </a:rPr>
              <a:t>sampling frame</a:t>
            </a:r>
          </a:p>
        </p:txBody>
      </p:sp>
      <p:sp>
        <p:nvSpPr>
          <p:cNvPr id="19" name="Right Triangle 18"/>
          <p:cNvSpPr/>
          <p:nvPr/>
        </p:nvSpPr>
        <p:spPr>
          <a:xfrm rot="10800000">
            <a:off x="339789" y="2808648"/>
            <a:ext cx="228600" cy="228600"/>
          </a:xfrm>
          <a:prstGeom prst="rtTriangle">
            <a:avLst/>
          </a:prstGeom>
          <a:solidFill>
            <a:srgbClr val="A5A5A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rot="10800000">
            <a:off x="336500" y="3221118"/>
            <a:ext cx="228600" cy="228600"/>
          </a:xfrm>
          <a:prstGeom prst="rtTriangle">
            <a:avLst/>
          </a:prstGeom>
          <a:solidFill>
            <a:srgbClr val="A5A5A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p:cNvSpPr/>
          <p:nvPr/>
        </p:nvSpPr>
        <p:spPr>
          <a:xfrm>
            <a:off x="335217" y="3566369"/>
            <a:ext cx="228600" cy="228600"/>
          </a:xfrm>
          <a:prstGeom prst="rtTriangle">
            <a:avLst/>
          </a:prstGeom>
          <a:solidFill>
            <a:srgbClr val="3B6F9D"/>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538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115888"/>
            <a:ext cx="6851650" cy="922337"/>
          </a:xfrm>
        </p:spPr>
        <p:txBody>
          <a:bodyPr/>
          <a:lstStyle/>
          <a:p>
            <a:pPr>
              <a:defRPr/>
            </a:pPr>
            <a:r>
              <a:rPr lang="en-US" sz="2800" b="1" dirty="0"/>
              <a:t>Survey data collection tools </a:t>
            </a:r>
            <a:endParaRPr lang="en-ZA" sz="2800" b="1" dirty="0"/>
          </a:p>
        </p:txBody>
      </p:sp>
      <p:sp>
        <p:nvSpPr>
          <p:cNvPr id="3" name="Content Placeholder 2"/>
          <p:cNvSpPr>
            <a:spLocks noGrp="1"/>
          </p:cNvSpPr>
          <p:nvPr>
            <p:ph idx="1"/>
          </p:nvPr>
        </p:nvSpPr>
        <p:spPr>
          <a:xfrm>
            <a:off x="457200" y="1268413"/>
            <a:ext cx="8229600" cy="5400675"/>
          </a:xfrm>
        </p:spPr>
        <p:txBody>
          <a:bodyPr/>
          <a:lstStyle/>
          <a:p>
            <a:pPr marL="0" indent="0">
              <a:buNone/>
              <a:defRPr/>
            </a:pPr>
            <a:r>
              <a:rPr lang="en-US" sz="2800" b="1" dirty="0">
                <a:latin typeface="Calibri" panose="020F0502020204030204" pitchFamily="34" charset="0"/>
                <a:cs typeface="Calibri" panose="020F0502020204030204" pitchFamily="34" charset="0"/>
              </a:rPr>
              <a:t>Questionnaires </a:t>
            </a:r>
          </a:p>
          <a:p>
            <a:pPr marL="0" indent="0">
              <a:buFontTx/>
              <a:buNone/>
              <a:defRPr/>
            </a:pPr>
            <a:endParaRPr lang="en-US" sz="700" b="1" dirty="0">
              <a:latin typeface="Calibri Light" panose="020F0302020204030204" pitchFamily="34" charset="0"/>
              <a:cs typeface="Calibri Light" panose="020F0302020204030204" pitchFamily="34" charset="0"/>
            </a:endParaRPr>
          </a:p>
          <a:p>
            <a:pPr marL="0" indent="0">
              <a:buFontTx/>
              <a:buNone/>
              <a:defRPr/>
            </a:pPr>
            <a:r>
              <a:rPr lang="en-US" sz="2400" b="1" dirty="0">
                <a:latin typeface="Calibri Light" panose="020F0302020204030204" pitchFamily="34" charset="0"/>
                <a:cs typeface="Calibri Light" panose="020F0302020204030204" pitchFamily="34" charset="0"/>
              </a:rPr>
              <a:t>Four questionnaires were </a:t>
            </a:r>
            <a:r>
              <a:rPr lang="en-US" sz="2400" b="1" dirty="0" smtClean="0">
                <a:latin typeface="Calibri Light" panose="020F0302020204030204" pitchFamily="34" charset="0"/>
                <a:cs typeface="Calibri Light" panose="020F0302020204030204" pitchFamily="34" charset="0"/>
              </a:rPr>
              <a:t>used </a:t>
            </a:r>
            <a:r>
              <a:rPr lang="en-US" sz="2400" b="1" dirty="0">
                <a:latin typeface="Calibri Light" panose="020F0302020204030204" pitchFamily="34" charset="0"/>
                <a:cs typeface="Calibri Light" panose="020F0302020204030204" pitchFamily="34" charset="0"/>
              </a:rPr>
              <a:t>in this survey:</a:t>
            </a:r>
          </a:p>
          <a:p>
            <a:pPr marL="0" indent="0">
              <a:buFontTx/>
              <a:buNone/>
              <a:defRPr/>
            </a:pPr>
            <a:endParaRPr lang="en-US" sz="1100" b="1" dirty="0">
              <a:latin typeface="Calibri Light" panose="020F0302020204030204" pitchFamily="34" charset="0"/>
              <a:cs typeface="Calibri Light" panose="020F0302020204030204" pitchFamily="34" charset="0"/>
            </a:endParaRPr>
          </a:p>
          <a:p>
            <a:pPr>
              <a:buClr>
                <a:srgbClr val="4D6F9A"/>
              </a:buClr>
              <a:defRPr/>
            </a:pPr>
            <a:r>
              <a:rPr lang="en-US" sz="2000" dirty="0">
                <a:latin typeface="Calibri Light" panose="020F0302020204030204" pitchFamily="34" charset="0"/>
                <a:cs typeface="Calibri Light" panose="020F0302020204030204" pitchFamily="34" charset="0"/>
              </a:rPr>
              <a:t>Household Questionnaire </a:t>
            </a:r>
            <a:endParaRPr lang="en-ZA" sz="2000" dirty="0">
              <a:latin typeface="Calibri Light" panose="020F0302020204030204" pitchFamily="34" charset="0"/>
              <a:cs typeface="Calibri Light" panose="020F0302020204030204" pitchFamily="34" charset="0"/>
            </a:endParaRPr>
          </a:p>
          <a:p>
            <a:pPr>
              <a:buClr>
                <a:srgbClr val="4D6F9A"/>
              </a:buClr>
              <a:defRPr/>
            </a:pPr>
            <a:r>
              <a:rPr lang="en-US" sz="2000" dirty="0">
                <a:latin typeface="Calibri Light" panose="020F0302020204030204" pitchFamily="34" charset="0"/>
                <a:cs typeface="Calibri Light" panose="020F0302020204030204" pitchFamily="34" charset="0"/>
              </a:rPr>
              <a:t>Questionnaire for parent/guardian of children aged 0 to 11 years </a:t>
            </a:r>
            <a:endParaRPr lang="en-ZA" sz="2000" dirty="0">
              <a:latin typeface="Calibri Light" panose="020F0302020204030204" pitchFamily="34" charset="0"/>
              <a:cs typeface="Calibri Light" panose="020F0302020204030204" pitchFamily="34" charset="0"/>
            </a:endParaRPr>
          </a:p>
          <a:p>
            <a:pPr>
              <a:buClr>
                <a:srgbClr val="4D6F9A"/>
              </a:buClr>
              <a:defRPr/>
            </a:pPr>
            <a:r>
              <a:rPr lang="en-US" sz="2000" dirty="0">
                <a:latin typeface="Calibri Light" panose="020F0302020204030204" pitchFamily="34" charset="0"/>
                <a:cs typeface="Calibri Light" panose="020F0302020204030204" pitchFamily="34" charset="0"/>
              </a:rPr>
              <a:t>Questionnaire for children aged 12 to 14 years </a:t>
            </a:r>
            <a:endParaRPr lang="en-ZA" sz="2000" dirty="0">
              <a:latin typeface="Calibri Light" panose="020F0302020204030204" pitchFamily="34" charset="0"/>
              <a:cs typeface="Calibri Light" panose="020F0302020204030204" pitchFamily="34" charset="0"/>
            </a:endParaRPr>
          </a:p>
          <a:p>
            <a:pPr>
              <a:buClr>
                <a:srgbClr val="4D6F9A"/>
              </a:buClr>
              <a:defRPr/>
            </a:pPr>
            <a:r>
              <a:rPr lang="en-US" sz="2000" dirty="0">
                <a:latin typeface="Calibri Light" panose="020F0302020204030204" pitchFamily="34" charset="0"/>
                <a:cs typeface="Calibri Light" panose="020F0302020204030204" pitchFamily="34" charset="0"/>
              </a:rPr>
              <a:t>Questionnaire for persons aged 15 years and older </a:t>
            </a:r>
            <a:endParaRPr lang="en-ZA" sz="2000" dirty="0">
              <a:latin typeface="Calibri Light" panose="020F0302020204030204" pitchFamily="34" charset="0"/>
              <a:cs typeface="Calibri Light" panose="020F0302020204030204" pitchFamily="34" charset="0"/>
            </a:endParaRPr>
          </a:p>
          <a:p>
            <a:pPr marL="0" indent="0">
              <a:buFontTx/>
              <a:buNone/>
              <a:defRPr/>
            </a:pPr>
            <a:endParaRPr lang="en-US" sz="2400" dirty="0">
              <a:latin typeface="Calibri Light" panose="020F0302020204030204" pitchFamily="34" charset="0"/>
              <a:cs typeface="Calibri Light" panose="020F0302020204030204" pitchFamily="34" charset="0"/>
            </a:endParaRPr>
          </a:p>
          <a:p>
            <a:pPr marL="0" indent="0">
              <a:buFontTx/>
              <a:buNone/>
              <a:defRPr/>
            </a:pPr>
            <a:r>
              <a:rPr lang="en-US" sz="2000" dirty="0">
                <a:latin typeface="Calibri Light" panose="020F0302020204030204" pitchFamily="34" charset="0"/>
                <a:cs typeface="Calibri Light" panose="020F0302020204030204" pitchFamily="34" charset="0"/>
              </a:rPr>
              <a:t>The main focus of the </a:t>
            </a:r>
            <a:r>
              <a:rPr lang="en-US" sz="2000" dirty="0" smtClean="0">
                <a:latin typeface="Calibri Light" panose="020F0302020204030204" pitchFamily="34" charset="0"/>
                <a:cs typeface="Calibri Light" panose="020F0302020204030204" pitchFamily="34" charset="0"/>
              </a:rPr>
              <a:t>study </a:t>
            </a:r>
            <a:r>
              <a:rPr lang="en-US" sz="2000" dirty="0">
                <a:latin typeface="Calibri Light" panose="020F0302020204030204" pitchFamily="34" charset="0"/>
                <a:cs typeface="Calibri Light" panose="020F0302020204030204" pitchFamily="34" charset="0"/>
              </a:rPr>
              <a:t>was on </a:t>
            </a:r>
            <a:r>
              <a:rPr lang="en-US" sz="2000" dirty="0" smtClean="0">
                <a:latin typeface="Calibri Light" panose="020F0302020204030204" pitchFamily="34" charset="0"/>
                <a:cs typeface="Calibri Light" panose="020F0302020204030204" pitchFamily="34" charset="0"/>
              </a:rPr>
              <a:t>knowledge, attitudes and behaviour. </a:t>
            </a:r>
          </a:p>
          <a:p>
            <a:pPr marL="0" indent="0">
              <a:buFontTx/>
              <a:buNone/>
              <a:defRPr/>
            </a:pPr>
            <a:r>
              <a:rPr lang="en-US" sz="2000" dirty="0" smtClean="0">
                <a:latin typeface="Calibri Light" panose="020F0302020204030204" pitchFamily="34" charset="0"/>
                <a:cs typeface="Calibri Light" panose="020F0302020204030204" pitchFamily="34" charset="0"/>
              </a:rPr>
              <a:t>New </a:t>
            </a:r>
            <a:r>
              <a:rPr lang="en-US" sz="2000" dirty="0">
                <a:latin typeface="Calibri Light" panose="020F0302020204030204" pitchFamily="34" charset="0"/>
                <a:cs typeface="Calibri Light" panose="020F0302020204030204" pitchFamily="34" charset="0"/>
              </a:rPr>
              <a:t>modules were </a:t>
            </a:r>
            <a:r>
              <a:rPr lang="en-US" sz="2000" dirty="0" smtClean="0">
                <a:latin typeface="Calibri Light" panose="020F0302020204030204" pitchFamily="34" charset="0"/>
                <a:cs typeface="Calibri Light" panose="020F0302020204030204" pitchFamily="34" charset="0"/>
              </a:rPr>
              <a:t>added: tuberculosis </a:t>
            </a:r>
            <a:r>
              <a:rPr lang="en-US" sz="2000" dirty="0">
                <a:latin typeface="Calibri Light" panose="020F0302020204030204" pitchFamily="34" charset="0"/>
                <a:cs typeface="Calibri Light" panose="020F0302020204030204" pitchFamily="34" charset="0"/>
              </a:rPr>
              <a:t>(TB</a:t>
            </a:r>
            <a:r>
              <a:rPr lang="en-US" sz="2000" dirty="0" smtClean="0">
                <a:latin typeface="Calibri Light" panose="020F0302020204030204" pitchFamily="34" charset="0"/>
                <a:cs typeface="Calibri Light" panose="020F0302020204030204" pitchFamily="34" charset="0"/>
              </a:rPr>
              <a:t>), Inter-partner violence </a:t>
            </a:r>
            <a:r>
              <a:rPr lang="en-US" sz="2000" dirty="0">
                <a:latin typeface="Calibri Light" panose="020F0302020204030204" pitchFamily="34" charset="0"/>
                <a:cs typeface="Calibri Light" panose="020F0302020204030204" pitchFamily="34" charset="0"/>
              </a:rPr>
              <a:t>and exposure to various HIV communication campaigns</a:t>
            </a:r>
            <a:endParaRPr lang="en-ZA" sz="2000" dirty="0">
              <a:latin typeface="Calibri Light" panose="020F0302020204030204" pitchFamily="34" charset="0"/>
              <a:cs typeface="Calibri Light" panose="020F0302020204030204" pitchFamily="34" charset="0"/>
            </a:endParaRPr>
          </a:p>
          <a:p>
            <a:pPr marL="0" indent="0">
              <a:buFontTx/>
              <a:buNone/>
              <a:defRPr/>
            </a:pPr>
            <a:endParaRPr lang="en-ZA"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115888"/>
            <a:ext cx="7058025" cy="922337"/>
          </a:xfrm>
        </p:spPr>
        <p:txBody>
          <a:bodyPr/>
          <a:lstStyle/>
          <a:p>
            <a:pPr>
              <a:defRPr/>
            </a:pPr>
            <a:r>
              <a:rPr lang="en-ZA" altLang="en-US" sz="2800" b="1" dirty="0"/>
              <a:t>Response Rates, </a:t>
            </a:r>
            <a:r>
              <a:rPr lang="en-US" altLang="en-US" sz="2800" b="1" dirty="0"/>
              <a:t>South Africa 2017</a:t>
            </a:r>
            <a:endParaRPr lang="en-ZA" altLang="en-US" sz="2800" b="1" dirty="0">
              <a:effectLst>
                <a:outerShdw blurRad="38100" dist="38100" dir="2700000" algn="tl">
                  <a:srgbClr val="C0C0C0"/>
                </a:outerShdw>
              </a:effectLs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92894251"/>
              </p:ext>
            </p:extLst>
          </p:nvPr>
        </p:nvGraphicFramePr>
        <p:xfrm>
          <a:off x="1259632" y="1772816"/>
          <a:ext cx="6645424" cy="3292332"/>
        </p:xfrm>
        <a:graphic>
          <a:graphicData uri="http://schemas.openxmlformats.org/drawingml/2006/table">
            <a:tbl>
              <a:tblPr firstRow="1" bandRow="1">
                <a:tableStyleId>{5C22544A-7EE6-4342-B048-85BDC9FD1C3A}</a:tableStyleId>
              </a:tblPr>
              <a:tblGrid>
                <a:gridCol w="4330824">
                  <a:extLst>
                    <a:ext uri="{9D8B030D-6E8A-4147-A177-3AD203B41FA5}">
                      <a16:colId xmlns:a16="http://schemas.microsoft.com/office/drawing/2014/main" val="20000"/>
                    </a:ext>
                  </a:extLst>
                </a:gridCol>
                <a:gridCol w="2314600">
                  <a:extLst>
                    <a:ext uri="{9D8B030D-6E8A-4147-A177-3AD203B41FA5}">
                      <a16:colId xmlns:a16="http://schemas.microsoft.com/office/drawing/2014/main" val="20002"/>
                    </a:ext>
                  </a:extLst>
                </a:gridCol>
              </a:tblGrid>
              <a:tr h="548722">
                <a:tc>
                  <a:txBody>
                    <a:bodyPr/>
                    <a:lstStyle/>
                    <a:p>
                      <a:pPr algn="ctr" fontAlgn="b"/>
                      <a:r>
                        <a:rPr lang="en-ZA" sz="2400" b="0" i="0" u="none" strike="noStrike" dirty="0">
                          <a:solidFill>
                            <a:schemeClr val="bg1"/>
                          </a:solidFill>
                          <a:effectLst/>
                          <a:latin typeface="+mn-lt"/>
                        </a:rPr>
                        <a:t>Valid households</a:t>
                      </a:r>
                    </a:p>
                  </a:txBody>
                  <a:tcPr marL="9525" marR="9525" marT="9525" marB="0" anchor="b">
                    <a:solidFill>
                      <a:srgbClr val="5B9BD5"/>
                    </a:solidFill>
                  </a:tcPr>
                </a:tc>
                <a:tc>
                  <a:txBody>
                    <a:bodyPr/>
                    <a:lstStyle/>
                    <a:p>
                      <a:pPr algn="ctr" fontAlgn="b"/>
                      <a:r>
                        <a:rPr lang="en-ZA" sz="2400" b="0" i="0" u="none" strike="noStrike" dirty="0">
                          <a:solidFill>
                            <a:schemeClr val="bg1"/>
                          </a:solidFill>
                          <a:effectLst/>
                          <a:latin typeface="+mn-lt"/>
                        </a:rPr>
                        <a:t>11,743</a:t>
                      </a:r>
                    </a:p>
                  </a:txBody>
                  <a:tcPr marL="9525" marR="9525" marT="9525" marB="0" anchor="b">
                    <a:solidFill>
                      <a:srgbClr val="5B9BD5"/>
                    </a:solidFill>
                  </a:tcPr>
                </a:tc>
                <a:extLst>
                  <a:ext uri="{0D108BD9-81ED-4DB2-BD59-A6C34878D82A}">
                    <a16:rowId xmlns:a16="http://schemas.microsoft.com/office/drawing/2014/main" val="10001"/>
                  </a:ext>
                </a:extLst>
              </a:tr>
              <a:tr h="548722">
                <a:tc>
                  <a:txBody>
                    <a:bodyPr/>
                    <a:lstStyle/>
                    <a:p>
                      <a:pPr algn="ctr" fontAlgn="b"/>
                      <a:r>
                        <a:rPr lang="en-ZA" sz="2400" b="0" i="0" u="none" strike="noStrike" dirty="0">
                          <a:solidFill>
                            <a:schemeClr val="tx1"/>
                          </a:solidFill>
                          <a:effectLst/>
                          <a:latin typeface="+mn-lt"/>
                        </a:rPr>
                        <a:t>Eligible individuals</a:t>
                      </a:r>
                    </a:p>
                  </a:txBody>
                  <a:tcPr marL="9525" marR="9525" marT="9525" marB="0" anchor="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ZA" sz="2400" b="0" i="0" u="none" strike="noStrike" dirty="0">
                          <a:solidFill>
                            <a:schemeClr val="tx1"/>
                          </a:solidFill>
                          <a:effectLst/>
                          <a:latin typeface="+mn-lt"/>
                        </a:rPr>
                        <a:t>39 132</a:t>
                      </a:r>
                    </a:p>
                  </a:txBody>
                  <a:tcPr marL="9525" marR="9525" marT="9525" marB="0" anchor="b">
                    <a:noFill/>
                  </a:tcPr>
                </a:tc>
                <a:extLst>
                  <a:ext uri="{0D108BD9-81ED-4DB2-BD59-A6C34878D82A}">
                    <a16:rowId xmlns:a16="http://schemas.microsoft.com/office/drawing/2014/main" val="10002"/>
                  </a:ext>
                </a:extLst>
              </a:tr>
              <a:tr h="548722">
                <a:tc>
                  <a:txBody>
                    <a:bodyPr/>
                    <a:lstStyle/>
                    <a:p>
                      <a:pPr marL="0" algn="ctr" defTabSz="914400" rtl="0" eaLnBrk="1" fontAlgn="b" latinLnBrk="0" hangingPunct="1"/>
                      <a:r>
                        <a:rPr lang="en-ZA" sz="2400" b="0" i="0" u="none" strike="noStrike" kern="1200" dirty="0">
                          <a:solidFill>
                            <a:schemeClr val="bg1"/>
                          </a:solidFill>
                          <a:effectLst/>
                          <a:latin typeface="+mn-lt"/>
                          <a:ea typeface="+mn-ea"/>
                          <a:cs typeface="+mn-cs"/>
                        </a:rPr>
                        <a:t>Blood samples</a:t>
                      </a:r>
                    </a:p>
                  </a:txBody>
                  <a:tcPr marL="9525" marR="9525" marT="9525" marB="0" anchor="b">
                    <a:solidFill>
                      <a:srgbClr val="5B9BD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ZA" sz="2400" b="0" i="0" u="none" strike="noStrike" kern="1200" dirty="0">
                          <a:solidFill>
                            <a:schemeClr val="bg1"/>
                          </a:solidFill>
                          <a:effectLst/>
                          <a:latin typeface="+mn-lt"/>
                          <a:ea typeface="+mn-ea"/>
                          <a:cs typeface="+mn-cs"/>
                        </a:rPr>
                        <a:t>23,923</a:t>
                      </a:r>
                    </a:p>
                  </a:txBody>
                  <a:tcPr marL="9525" marR="9525" marT="9525" marB="0" anchor="b">
                    <a:solidFill>
                      <a:srgbClr val="5B9BD5"/>
                    </a:solidFill>
                  </a:tcPr>
                </a:tc>
                <a:extLst>
                  <a:ext uri="{0D108BD9-81ED-4DB2-BD59-A6C34878D82A}">
                    <a16:rowId xmlns:a16="http://schemas.microsoft.com/office/drawing/2014/main" val="10003"/>
                  </a:ext>
                </a:extLst>
              </a:tr>
              <a:tr h="548722">
                <a:tc>
                  <a:txBody>
                    <a:bodyPr/>
                    <a:lstStyle/>
                    <a:p>
                      <a:pPr algn="ctr" rtl="0" fontAlgn="ctr">
                        <a:buClr>
                          <a:srgbClr val="000000"/>
                        </a:buClr>
                        <a:buSzPts val="1000"/>
                        <a:buFont typeface="Arial" panose="020B0604020202020204" pitchFamily="34" charset="0"/>
                        <a:buNone/>
                      </a:pPr>
                      <a:r>
                        <a:rPr lang="en-ZA" sz="2400" b="0" i="0" u="none" strike="noStrike" dirty="0">
                          <a:solidFill>
                            <a:schemeClr val="tx1"/>
                          </a:solidFill>
                          <a:effectLst/>
                          <a:latin typeface="Arial" panose="020B0604020202020204" pitchFamily="34" charset="0"/>
                        </a:rPr>
                        <a:t>Household level response</a:t>
                      </a:r>
                      <a:r>
                        <a:rPr lang="en-ZA" sz="2400" b="0" i="0" u="none" strike="noStrike" baseline="0" dirty="0">
                          <a:solidFill>
                            <a:schemeClr val="tx1"/>
                          </a:solidFill>
                          <a:effectLst/>
                          <a:latin typeface="Arial" panose="020B0604020202020204" pitchFamily="34" charset="0"/>
                        </a:rPr>
                        <a:t> (%)</a:t>
                      </a:r>
                      <a:endParaRPr lang="en-ZA" sz="2400" b="0" i="0" u="none" strike="noStrike" dirty="0">
                        <a:solidFill>
                          <a:schemeClr val="tx1"/>
                        </a:solidFill>
                        <a:effectLst/>
                        <a:latin typeface="Arial" panose="020B0604020202020204" pitchFamily="34" charset="0"/>
                      </a:endParaRPr>
                    </a:p>
                  </a:txBody>
                  <a:tcPr marL="9525" marR="9525" marT="9525" marB="0" anchor="ctr">
                    <a:noFill/>
                  </a:tcPr>
                </a:tc>
                <a:tc>
                  <a:txBody>
                    <a:bodyPr/>
                    <a:lstStyle/>
                    <a:p>
                      <a:pPr algn="ctr" fontAlgn="b"/>
                      <a:r>
                        <a:rPr lang="en-ZA" sz="2400" b="0" i="0" u="none" strike="noStrike" dirty="0">
                          <a:solidFill>
                            <a:schemeClr val="tx1"/>
                          </a:solidFill>
                          <a:effectLst/>
                          <a:latin typeface="+mn-lt"/>
                        </a:rPr>
                        <a:t>82.2</a:t>
                      </a:r>
                    </a:p>
                  </a:txBody>
                  <a:tcPr marL="9525" marR="9525" marT="9525" marB="0" anchor="b">
                    <a:noFill/>
                  </a:tcPr>
                </a:tc>
                <a:extLst>
                  <a:ext uri="{0D108BD9-81ED-4DB2-BD59-A6C34878D82A}">
                    <a16:rowId xmlns:a16="http://schemas.microsoft.com/office/drawing/2014/main" val="10004"/>
                  </a:ext>
                </a:extLst>
              </a:tr>
              <a:tr h="548722">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ZA" sz="2400" b="0" i="0" u="none" strike="noStrike" kern="1200" noProof="0" dirty="0">
                          <a:solidFill>
                            <a:schemeClr val="bg1"/>
                          </a:solidFill>
                          <a:effectLst/>
                          <a:latin typeface="+mn-lt"/>
                          <a:ea typeface="+mn-ea"/>
                          <a:cs typeface="+mn-cs"/>
                        </a:rPr>
                        <a:t>Individual level response (%)</a:t>
                      </a:r>
                    </a:p>
                  </a:txBody>
                  <a:tcPr marL="9525" marR="9525" marT="9525" marB="0" anchor="ctr">
                    <a:solidFill>
                      <a:srgbClr val="5B9BD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ZA" sz="2400" b="0" i="0" u="none" strike="noStrike" kern="1200" dirty="0">
                          <a:solidFill>
                            <a:schemeClr val="bg1"/>
                          </a:solidFill>
                          <a:effectLst/>
                          <a:latin typeface="+mn-lt"/>
                          <a:ea typeface="+mn-ea"/>
                          <a:cs typeface="+mn-cs"/>
                        </a:rPr>
                        <a:t>93.6</a:t>
                      </a:r>
                    </a:p>
                  </a:txBody>
                  <a:tcPr marL="9525" marR="9525" marT="9525" marB="0" anchor="b">
                    <a:solidFill>
                      <a:srgbClr val="5B9BD5"/>
                    </a:solidFill>
                  </a:tcPr>
                </a:tc>
                <a:extLst>
                  <a:ext uri="{0D108BD9-81ED-4DB2-BD59-A6C34878D82A}">
                    <a16:rowId xmlns:a16="http://schemas.microsoft.com/office/drawing/2014/main" val="10005"/>
                  </a:ext>
                </a:extLst>
              </a:tr>
              <a:tr h="548722">
                <a:tc>
                  <a:txBody>
                    <a:bodyPr/>
                    <a:lstStyle/>
                    <a:p>
                      <a:pPr marL="0" marR="0" lvl="0" indent="0" algn="ctr" defTabSz="914400" rtl="0" eaLnBrk="1" fontAlgn="ctr" latinLnBrk="0" hangingPunct="1">
                        <a:lnSpc>
                          <a:spcPct val="100000"/>
                        </a:lnSpc>
                        <a:spcBef>
                          <a:spcPts val="0"/>
                        </a:spcBef>
                        <a:spcAft>
                          <a:spcPts val="0"/>
                        </a:spcAft>
                        <a:buClr>
                          <a:srgbClr val="000000"/>
                        </a:buClr>
                        <a:buSzPts val="1000"/>
                        <a:buFont typeface="Arial" panose="020B0604020202020204" pitchFamily="34" charset="0"/>
                        <a:buNone/>
                        <a:tabLst/>
                        <a:defRPr/>
                      </a:pPr>
                      <a:r>
                        <a:rPr kumimoji="0" lang="en-ZA" sz="2400" b="0" i="0" u="none" strike="noStrike" kern="1200" cap="none" spc="0" normalizeH="0" baseline="0" noProof="0" dirty="0">
                          <a:ln>
                            <a:noFill/>
                          </a:ln>
                          <a:solidFill>
                            <a:schemeClr val="tx1"/>
                          </a:solidFill>
                          <a:effectLst/>
                          <a:uLnTx/>
                          <a:uFillTx/>
                          <a:latin typeface="Arial" panose="020B0604020202020204" pitchFamily="34" charset="0"/>
                          <a:cs typeface="Arial"/>
                        </a:rPr>
                        <a:t>HIV testing response (%)</a:t>
                      </a:r>
                    </a:p>
                  </a:txBody>
                  <a:tcPr marL="9525" marR="9525" marT="9525" marB="0" anchor="ctr">
                    <a:noFill/>
                  </a:tcPr>
                </a:tc>
                <a:tc>
                  <a:txBody>
                    <a:bodyPr/>
                    <a:lstStyle/>
                    <a:p>
                      <a:pPr algn="ctr" fontAlgn="b"/>
                      <a:r>
                        <a:rPr lang="en-ZA" sz="2400" b="0" i="0" u="none" strike="noStrike" dirty="0">
                          <a:solidFill>
                            <a:schemeClr val="tx1"/>
                          </a:solidFill>
                          <a:effectLst/>
                          <a:latin typeface="+mn-lt"/>
                        </a:rPr>
                        <a:t>61.1</a:t>
                      </a:r>
                    </a:p>
                  </a:txBody>
                  <a:tcPr marL="9525" marR="9525" marT="9525" marB="0" anchor="b">
                    <a:noFill/>
                  </a:tcPr>
                </a:tc>
                <a:extLst>
                  <a:ext uri="{0D108BD9-81ED-4DB2-BD59-A6C34878D82A}">
                    <a16:rowId xmlns:a16="http://schemas.microsoft.com/office/drawing/2014/main" val="10006"/>
                  </a:ext>
                </a:extLst>
              </a:tr>
            </a:tbl>
          </a:graphicData>
        </a:graphic>
      </p:graphicFrame>
      <p:pic>
        <p:nvPicPr>
          <p:cNvPr id="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33375"/>
            <a:ext cx="1295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_rels/themeOverride2.xml.rels><?xml version="1.0" encoding="UTF-8" standalone="yes"?>
<Relationships xmlns="http://schemas.openxmlformats.org/package/2006/relationships"><Relationship Id="rId1" Type="http://schemas.openxmlformats.org/officeDocument/2006/relationships/image" Target="../media/image24.jpeg"/></Relationships>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HSRC">
      <a:dk1>
        <a:srgbClr val="001B36"/>
      </a:dk1>
      <a:lt1>
        <a:srgbClr val="615B25"/>
      </a:lt1>
      <a:dk2>
        <a:srgbClr val="004287"/>
      </a:dk2>
      <a:lt2>
        <a:srgbClr val="000000"/>
      </a:lt2>
      <a:accent1>
        <a:srgbClr val="33689F"/>
      </a:accent1>
      <a:accent2>
        <a:srgbClr val="668EB7"/>
      </a:accent2>
      <a:accent3>
        <a:srgbClr val="99B4CF"/>
      </a:accent3>
      <a:accent4>
        <a:srgbClr val="CCDAE7"/>
      </a:accent4>
      <a:accent5>
        <a:srgbClr val="002142"/>
      </a:accent5>
      <a:accent6>
        <a:srgbClr val="9A221C"/>
      </a:accent6>
      <a:hlink>
        <a:srgbClr val="B84F25"/>
      </a:hlink>
      <a:folHlink>
        <a:srgbClr val="E8322D"/>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4064"/>
        </a:dk2>
        <a:lt2>
          <a:srgbClr val="E6EDF3"/>
        </a:lt2>
        <a:accent1>
          <a:srgbClr val="004287"/>
        </a:accent1>
        <a:accent2>
          <a:srgbClr val="99B4CF"/>
        </a:accent2>
        <a:accent3>
          <a:srgbClr val="AAAFB8"/>
        </a:accent3>
        <a:accent4>
          <a:srgbClr val="DADADA"/>
        </a:accent4>
        <a:accent5>
          <a:srgbClr val="AAB0C3"/>
        </a:accent5>
        <a:accent6>
          <a:srgbClr val="8AA3BB"/>
        </a:accent6>
        <a:hlink>
          <a:srgbClr val="E8322D"/>
        </a:hlink>
        <a:folHlink>
          <a:srgbClr val="B84F25"/>
        </a:folHlink>
      </a:clrScheme>
      <a:clrMap bg1="dk2" tx1="lt1" bg2="dk1" tx2="lt2" accent1="accent1" accent2="accent2" accent3="accent3" accent4="accent4" accent5="accent5" accent6="accent6" hlink="hlink" folHlink="folHlink"/>
    </a:extraClrScheme>
    <a:extraClrScheme>
      <a:clrScheme name="Default Design 14">
        <a:dk1>
          <a:srgbClr val="000000"/>
        </a:dk1>
        <a:lt1>
          <a:srgbClr val="004064"/>
        </a:lt1>
        <a:dk2>
          <a:srgbClr val="E6EDF3"/>
        </a:dk2>
        <a:lt2>
          <a:srgbClr val="000000"/>
        </a:lt2>
        <a:accent1>
          <a:srgbClr val="004287"/>
        </a:accent1>
        <a:accent2>
          <a:srgbClr val="99B4CF"/>
        </a:accent2>
        <a:accent3>
          <a:srgbClr val="AAAFB8"/>
        </a:accent3>
        <a:accent4>
          <a:srgbClr val="000000"/>
        </a:accent4>
        <a:accent5>
          <a:srgbClr val="AAB0C3"/>
        </a:accent5>
        <a:accent6>
          <a:srgbClr val="8AA3BB"/>
        </a:accent6>
        <a:hlink>
          <a:srgbClr val="E8322D"/>
        </a:hlink>
        <a:folHlink>
          <a:srgbClr val="B84F25"/>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CCDAE7"/>
        </a:lt1>
        <a:dk2>
          <a:srgbClr val="004064"/>
        </a:dk2>
        <a:lt2>
          <a:srgbClr val="E6EDF3"/>
        </a:lt2>
        <a:accent1>
          <a:srgbClr val="004287"/>
        </a:accent1>
        <a:accent2>
          <a:srgbClr val="99B4CF"/>
        </a:accent2>
        <a:accent3>
          <a:srgbClr val="AAAFB8"/>
        </a:accent3>
        <a:accent4>
          <a:srgbClr val="AEBAC5"/>
        </a:accent4>
        <a:accent5>
          <a:srgbClr val="AAB0C3"/>
        </a:accent5>
        <a:accent6>
          <a:srgbClr val="8AA3BB"/>
        </a:accent6>
        <a:hlink>
          <a:srgbClr val="E8322D"/>
        </a:hlink>
        <a:folHlink>
          <a:srgbClr val="B84F25"/>
        </a:folHlink>
      </a:clrScheme>
      <a:clrMap bg1="dk2" tx1="lt1" bg2="dk1" tx2="lt2" accent1="accent1" accent2="accent2" accent3="accent3" accent4="accent4" accent5="accent5" accent6="accent6" hlink="hlink" folHlink="folHlink"/>
    </a:extraClrScheme>
    <a:extraClrScheme>
      <a:clrScheme name="Default Design 16">
        <a:dk1>
          <a:srgbClr val="000000"/>
        </a:dk1>
        <a:lt1>
          <a:srgbClr val="E6EDF3"/>
        </a:lt1>
        <a:dk2>
          <a:srgbClr val="004064"/>
        </a:dk2>
        <a:lt2>
          <a:srgbClr val="FFFFFF"/>
        </a:lt2>
        <a:accent1>
          <a:srgbClr val="004287"/>
        </a:accent1>
        <a:accent2>
          <a:srgbClr val="99B4CF"/>
        </a:accent2>
        <a:accent3>
          <a:srgbClr val="AAAFB8"/>
        </a:accent3>
        <a:accent4>
          <a:srgbClr val="C4CAD0"/>
        </a:accent4>
        <a:accent5>
          <a:srgbClr val="AAB0C3"/>
        </a:accent5>
        <a:accent6>
          <a:srgbClr val="8AA3BB"/>
        </a:accent6>
        <a:hlink>
          <a:srgbClr val="E8322D"/>
        </a:hlink>
        <a:folHlink>
          <a:srgbClr val="B84F25"/>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Ion Boardroom</Template>
  <TotalTime>15619</TotalTime>
  <Words>2629</Words>
  <Application>Microsoft Office PowerPoint</Application>
  <PresentationFormat>On-screen Show (4:3)</PresentationFormat>
  <Paragraphs>414</Paragraphs>
  <Slides>57</Slides>
  <Notes>56</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57</vt:i4>
      </vt:variant>
    </vt:vector>
  </HeadingPairs>
  <TitlesOfParts>
    <vt:vector size="68" baseType="lpstr">
      <vt:lpstr>Arial</vt:lpstr>
      <vt:lpstr>Calibri</vt:lpstr>
      <vt:lpstr>Calibri Light</vt:lpstr>
      <vt:lpstr>Georgia</vt:lpstr>
      <vt:lpstr>Harlow Solid Italic</vt:lpstr>
      <vt:lpstr>Times New Roman</vt:lpstr>
      <vt:lpstr>Diseño predeterminado</vt:lpstr>
      <vt:lpstr>Default Design</vt:lpstr>
      <vt:lpstr>1_Diseño predeterminado</vt:lpstr>
      <vt:lpstr>2_Diseño predeterminado</vt:lpstr>
      <vt:lpstr>Worksheet</vt:lpstr>
      <vt:lpstr>PowerPoint Presentation</vt:lpstr>
      <vt:lpstr>Collaborators</vt:lpstr>
      <vt:lpstr>Outline of the presentation</vt:lpstr>
      <vt:lpstr>Introduction (1/2)</vt:lpstr>
      <vt:lpstr>Introduction (2/2)</vt:lpstr>
      <vt:lpstr>Research Methods </vt:lpstr>
      <vt:lpstr>Research Methods </vt:lpstr>
      <vt:lpstr>Survey data collection tools </vt:lpstr>
      <vt:lpstr>Response Rates, South Africa 2017</vt:lpstr>
      <vt:lpstr>HIV testing procedure </vt:lpstr>
      <vt:lpstr> Laboratory Testing: National HIV Household Survey South Africa 2017 </vt:lpstr>
      <vt:lpstr>Ethics</vt:lpstr>
      <vt:lpstr>Understanding the HIV epidemic</vt:lpstr>
      <vt:lpstr>PowerPoint Presentation</vt:lpstr>
      <vt:lpstr>Recent Infection Detection Algorithm</vt:lpstr>
      <vt:lpstr>Overall HIV Incidence among those aged two years and older by  Sex, South Africa, 2017</vt:lpstr>
      <vt:lpstr>HIV Incidence among youth aged 15 to 24 years by  Sex, South Africa, 2017</vt:lpstr>
      <vt:lpstr>HIV Incidence among those in the aged group 15 to 49 years by  Sex, South Africa, 2017</vt:lpstr>
      <vt:lpstr>Changes to HIV Incidence among those aged two years and older by  Sex, South Africa, 2012-2017</vt:lpstr>
      <vt:lpstr>Changes to HIV Incidence among those aged 15 to 24 years by  Sex, South Africa, 2012-2017</vt:lpstr>
      <vt:lpstr>Changes to HIV Incidence among those aged 15 to 49 years by  Sex, South Africa, 2012-2017</vt:lpstr>
      <vt:lpstr>PowerPoint Presentation</vt:lpstr>
      <vt:lpstr>ART exposure, South Africa, 2017 </vt:lpstr>
      <vt:lpstr>ART exposure by age group,  South Africa, 2017</vt:lpstr>
      <vt:lpstr>PowerPoint Presentation</vt:lpstr>
      <vt:lpstr>Overall viral suppression by age, South Africa, 2017</vt:lpstr>
      <vt:lpstr>Viral load suppression among PLHIV on ART</vt:lpstr>
      <vt:lpstr>Viral suppression among all PLHIV irrespective of  treatment by age and sex, South Africa, 2017</vt:lpstr>
      <vt:lpstr>PowerPoint Presentation</vt:lpstr>
      <vt:lpstr>90-90-90 - 15 to 64 years of age  </vt:lpstr>
      <vt:lpstr>PowerPoint Presentation</vt:lpstr>
      <vt:lpstr>Overall HIV prevalence</vt:lpstr>
      <vt:lpstr> HIV prevalence by sex, South Africa, 2017</vt:lpstr>
      <vt:lpstr>HIV by province, South Africa, 2017</vt:lpstr>
      <vt:lpstr>HIV by Age and Sex, South Africa (2012 vs 2017)</vt:lpstr>
      <vt:lpstr>PowerPoint Presentation</vt:lpstr>
      <vt:lpstr>Trends in adult male self-reported circumcision, South Africa, 2002-2017</vt:lpstr>
      <vt:lpstr>PowerPoint Presentation</vt:lpstr>
      <vt:lpstr>Condom use at last sex, South Africa, 2002-2017</vt:lpstr>
      <vt:lpstr>Sexual debut among respondents aged 15–24 years, South Africa, 2002 - 2017 </vt:lpstr>
      <vt:lpstr>Multiple partners in the last 12 months, South Africa, 2002-2017</vt:lpstr>
      <vt:lpstr>Age-disparate sexual relationships in 15-19 years age group by sex, South Africa, 2002-2017</vt:lpstr>
      <vt:lpstr>PowerPoint Presentation</vt:lpstr>
      <vt:lpstr>HIV status by perceived risk of HIV, South Africa, 2017</vt:lpstr>
      <vt:lpstr>PowerPoint Presentation</vt:lpstr>
      <vt:lpstr>Perceptions about PLHIV, South Africa, 2008-2017</vt:lpstr>
      <vt:lpstr>Social and Behaviour Change Communication (SBCC) </vt:lpstr>
      <vt:lpstr>Sexual behaviour by SBCC exposure level, South Africa, 2017</vt:lpstr>
      <vt:lpstr>PowerPoint Presentation</vt:lpstr>
      <vt:lpstr>Conclusions, South Africa, 2017 (1/4)</vt:lpstr>
      <vt:lpstr>Conclusions, South Africa, 2017 (2/4)</vt:lpstr>
      <vt:lpstr>Conclusions, South Africa, 2017 (3/4)</vt:lpstr>
      <vt:lpstr>Conclusions, South Africa, 2017 (4/4)</vt:lpstr>
      <vt:lpstr>Recommendations, South Africa, 2017 (1/2)</vt:lpstr>
      <vt:lpstr>Recommendations, South Africa,  2017 (2/2)</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Leickness Chisamu L C. Simbayi</cp:lastModifiedBy>
  <cp:revision>1163</cp:revision>
  <cp:lastPrinted>2018-07-17T08:23:27Z</cp:lastPrinted>
  <dcterms:created xsi:type="dcterms:W3CDTF">2010-05-23T14:28:12Z</dcterms:created>
  <dcterms:modified xsi:type="dcterms:W3CDTF">2018-07-25T06:50:08Z</dcterms:modified>
</cp:coreProperties>
</file>